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  <p:sldMasterId id="2147483926" r:id="rId2"/>
    <p:sldMasterId id="2147483955" r:id="rId3"/>
    <p:sldMasterId id="2147483979" r:id="rId4"/>
  </p:sldMasterIdLst>
  <p:notesMasterIdLst>
    <p:notesMasterId r:id="rId25"/>
  </p:notesMasterIdLst>
  <p:sldIdLst>
    <p:sldId id="256" r:id="rId5"/>
    <p:sldId id="350" r:id="rId6"/>
    <p:sldId id="381" r:id="rId7"/>
    <p:sldId id="418" r:id="rId8"/>
    <p:sldId id="426" r:id="rId9"/>
    <p:sldId id="420" r:id="rId10"/>
    <p:sldId id="354" r:id="rId11"/>
    <p:sldId id="428" r:id="rId12"/>
    <p:sldId id="432" r:id="rId13"/>
    <p:sldId id="413" r:id="rId14"/>
    <p:sldId id="430" r:id="rId15"/>
    <p:sldId id="429" r:id="rId16"/>
    <p:sldId id="422" r:id="rId17"/>
    <p:sldId id="398" r:id="rId18"/>
    <p:sldId id="431" r:id="rId19"/>
    <p:sldId id="400" r:id="rId20"/>
    <p:sldId id="399" r:id="rId21"/>
    <p:sldId id="406" r:id="rId22"/>
    <p:sldId id="423" r:id="rId23"/>
    <p:sldId id="424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229" autoAdjust="0"/>
  </p:normalViewPr>
  <p:slideViewPr>
    <p:cSldViewPr snapToGrid="0">
      <p:cViewPr varScale="1">
        <p:scale>
          <a:sx n="97" d="100"/>
          <a:sy n="97" d="100"/>
        </p:scale>
        <p:origin x="-107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B8FDD-6573-4463-976A-6E23E12B7E60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D8531-5E9F-400E-AE58-B19DC6BF82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845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D8531-5E9F-400E-AE58-B19DC6BF829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311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D8531-5E9F-400E-AE58-B19DC6BF829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494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D8531-5E9F-400E-AE58-B19DC6BF829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99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80165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21781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1308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22777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67495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87646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55507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3898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03948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12095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3836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80612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4574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5982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48094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08828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937921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71543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0716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3392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54114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8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5845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00162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04262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42909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360274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610429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7615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78972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85061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502458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88677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858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9692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94527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30863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673979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101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47215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06186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88400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0564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0671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69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135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7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4C70FEF-3E19-49BE-BDB9-40FF1EE98D27}" type="datetimeFigureOut">
              <a:rPr lang="zh-CN" altLang="en-US" smtClean="0"/>
              <a:t>2021/3/28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E514-672C-451D-80B7-CBF3EE4249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206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3.png"/><Relationship Id="rId10" Type="http://schemas.microsoft.com/office/2007/relationships/hdphoto" Target="../media/hdphoto7.wdp"/><Relationship Id="rId4" Type="http://schemas.openxmlformats.org/officeDocument/2006/relationships/image" Target="../media/image12.jpeg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9B41255-EFBB-489A-8697-A5BEE876B2E5}"/>
              </a:ext>
            </a:extLst>
          </p:cNvPr>
          <p:cNvSpPr txBox="1"/>
          <p:nvPr/>
        </p:nvSpPr>
        <p:spPr>
          <a:xfrm>
            <a:off x="4288591" y="3315365"/>
            <a:ext cx="3928531" cy="707886"/>
          </a:xfrm>
          <a:prstGeom prst="rect">
            <a:avLst/>
          </a:prstGeom>
          <a:noFill/>
        </p:spPr>
        <p:txBody>
          <a:bodyPr wrap="square" lIns="144000" rtlCol="0">
            <a:spAutoFit/>
          </a:bodyPr>
          <a:lstStyle/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八  年  级（下）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B8B2CFC-6D9B-46F2-AB10-869AB1D892C5}"/>
              </a:ext>
            </a:extLst>
          </p:cNvPr>
          <p:cNvSpPr txBox="1"/>
          <p:nvPr/>
        </p:nvSpPr>
        <p:spPr>
          <a:xfrm>
            <a:off x="3841283" y="4473271"/>
            <a:ext cx="51334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7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7200">
                <a:latin typeface="微软雅黑" panose="020B0503020204020204" pitchFamily="34" charset="-122"/>
                <a:ea typeface="微软雅黑" panose="020B0503020204020204" pitchFamily="34" charset="-122"/>
              </a:rPr>
              <a:t>节  功率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9EA525E-6A35-47BE-A5D7-1B465CBC0EAC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0"/>
          </a:gradFill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853FAD7-4289-4D5F-9E55-B1BDE7385CF5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E5D7AA-1874-49D2-97A7-C62878CFA461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F4896B1-2F87-44F4-ACD3-67C6A32E808D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BABF656-ED24-4CD1-B1BE-57CD47D95BAE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C8B5D09-D925-42A2-9150-EAC0770F1E19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CBD69C-42D0-4FA5-8F83-051FC1761E3A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B091545-F448-4444-A476-B50ED8EF887E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66534F-BDF1-4676-9C6A-D43EA7E3EA92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BC35760-4204-464A-A62A-7079EC2B8636}"/>
              </a:ext>
            </a:extLst>
          </p:cNvPr>
          <p:cNvSpPr/>
          <p:nvPr/>
        </p:nvSpPr>
        <p:spPr>
          <a:xfrm>
            <a:off x="2307600" y="1512000"/>
            <a:ext cx="7689600" cy="11088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algn="ctr"/>
            <a:r>
              <a:rPr lang="zh-CN" altLang="en-US" sz="6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初中物理（人教版）</a:t>
            </a:r>
          </a:p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0A16168-F3C4-4737-850D-5AD3FEA83E2F}"/>
              </a:ext>
            </a:extLst>
          </p:cNvPr>
          <p:cNvGrpSpPr/>
          <p:nvPr/>
        </p:nvGrpSpPr>
        <p:grpSpPr>
          <a:xfrm>
            <a:off x="288000" y="288000"/>
            <a:ext cx="5497200" cy="907200"/>
            <a:chOff x="552439" y="3898704"/>
            <a:chExt cx="5497200" cy="90720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14928E7-7C09-4A20-801C-A4EB53245DDE}"/>
                </a:ext>
              </a:extLst>
            </p:cNvPr>
            <p:cNvSpPr/>
            <p:nvPr/>
          </p:nvSpPr>
          <p:spPr>
            <a:xfrm>
              <a:off x="552439" y="3898704"/>
              <a:ext cx="5497200" cy="9072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DFC2F72-D551-4197-AF1F-8F33BE98E119}"/>
                </a:ext>
              </a:extLst>
            </p:cNvPr>
            <p:cNvSpPr/>
            <p:nvPr/>
          </p:nvSpPr>
          <p:spPr>
            <a:xfrm>
              <a:off x="700039" y="3996000"/>
              <a:ext cx="5202000" cy="6480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288000" rtlCol="0" anchor="ctr"/>
            <a:lstStyle/>
            <a:p>
              <a:r>
                <a:rPr lang="zh-CN" altLang="en-US" sz="3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十一 章   功和机械能</a:t>
              </a:r>
            </a:p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1377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04B1DEE-65B3-41A0-A84E-C92A6BCBEAE4}"/>
              </a:ext>
            </a:extLst>
          </p:cNvPr>
          <p:cNvSpPr txBox="1"/>
          <p:nvPr/>
        </p:nvSpPr>
        <p:spPr>
          <a:xfrm>
            <a:off x="1620000" y="1260000"/>
            <a:ext cx="9000000" cy="126720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、物体受拉力作用，且沿着力的方向做匀速直线运动时，则拉力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的功率为：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箭头: 右 4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9803DE7-7235-499B-84A8-382F3BDB573F}"/>
              </a:ext>
            </a:extLst>
          </p:cNvPr>
          <p:cNvSpPr/>
          <p:nvPr/>
        </p:nvSpPr>
        <p:spPr>
          <a:xfrm>
            <a:off x="4796554" y="3681852"/>
            <a:ext cx="1183657" cy="254609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E6AD079-FF13-4AB2-BE70-589BE34F2DFF}"/>
              </a:ext>
            </a:extLst>
          </p:cNvPr>
          <p:cNvGrpSpPr/>
          <p:nvPr/>
        </p:nvGrpSpPr>
        <p:grpSpPr>
          <a:xfrm>
            <a:off x="6183266" y="3091388"/>
            <a:ext cx="5072569" cy="1324032"/>
            <a:chOff x="6746394" y="3928315"/>
            <a:chExt cx="5014207" cy="1336761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90548A0-2E51-4B0A-918C-D75DD47F50B3}"/>
                </a:ext>
              </a:extLst>
            </p:cNvPr>
            <p:cNvGrpSpPr/>
            <p:nvPr/>
          </p:nvGrpSpPr>
          <p:grpSpPr>
            <a:xfrm>
              <a:off x="9910434" y="3928315"/>
              <a:ext cx="1850167" cy="953906"/>
              <a:chOff x="9020045" y="3906094"/>
              <a:chExt cx="1850167" cy="953906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58192F-A7D7-421B-970C-C5BA65CC2D30}"/>
                  </a:ext>
                </a:extLst>
              </p:cNvPr>
              <p:cNvGrpSpPr/>
              <p:nvPr/>
            </p:nvGrpSpPr>
            <p:grpSpPr>
              <a:xfrm>
                <a:off x="9020045" y="3906094"/>
                <a:ext cx="1850167" cy="879195"/>
                <a:chOff x="9108276" y="4351565"/>
                <a:chExt cx="1850167" cy="879195"/>
              </a:xfrm>
            </p:grpSpPr>
            <p:sp>
              <p:nvSpPr>
                <p:cNvPr id="84" name="矩形 83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5AB235B-E70E-4D0F-A762-94B97A96641B}"/>
                    </a:ext>
                  </a:extLst>
                </p:cNvPr>
                <p:cNvSpPr/>
                <p:nvPr/>
              </p:nvSpPr>
              <p:spPr>
                <a:xfrm>
                  <a:off x="9108276" y="4458850"/>
                  <a:ext cx="1170039" cy="771910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流程图: 接点 84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462EED8-B37B-4497-A718-36449FD28A7A}"/>
                    </a:ext>
                  </a:extLst>
                </p:cNvPr>
                <p:cNvSpPr/>
                <p:nvPr/>
              </p:nvSpPr>
              <p:spPr>
                <a:xfrm flipH="1">
                  <a:off x="9648000" y="4824000"/>
                  <a:ext cx="72000" cy="72000"/>
                </a:xfrm>
                <a:prstGeom prst="flowChartConnector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6" name="直接箭头连接符 85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D6C96D7-7625-4F00-A670-B13B82212F0B}"/>
                    </a:ext>
                  </a:extLst>
                </p:cNvPr>
                <p:cNvCxnSpPr/>
                <p:nvPr/>
              </p:nvCxnSpPr>
              <p:spPr>
                <a:xfrm flipV="1">
                  <a:off x="9684000" y="4860000"/>
                  <a:ext cx="1080000" cy="0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DD6DA0E-05F4-4E54-BD48-2C8B99AC8A18}"/>
                    </a:ext>
                  </a:extLst>
                </p:cNvPr>
                <p:cNvSpPr txBox="1"/>
                <p:nvPr/>
              </p:nvSpPr>
              <p:spPr>
                <a:xfrm>
                  <a:off x="10359939" y="4351565"/>
                  <a:ext cx="598504" cy="4661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F</a:t>
                  </a:r>
                  <a:endParaRPr lang="zh-CN" altLang="en-US" sz="24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E89601-0911-44DA-9DE5-57FC5AA3C0DB}"/>
                  </a:ext>
                </a:extLst>
              </p:cNvPr>
              <p:cNvGrpSpPr/>
              <p:nvPr/>
            </p:nvGrpSpPr>
            <p:grpSpPr>
              <a:xfrm>
                <a:off x="9215120" y="4644000"/>
                <a:ext cx="216000" cy="216000"/>
                <a:chOff x="9215120" y="4683760"/>
                <a:chExt cx="216000" cy="21600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D87F811-877A-469A-8F74-BA25686B1684}"/>
                    </a:ext>
                  </a:extLst>
                </p:cNvPr>
                <p:cNvSpPr/>
                <p:nvPr/>
              </p:nvSpPr>
              <p:spPr>
                <a:xfrm>
                  <a:off x="9215120" y="4683760"/>
                  <a:ext cx="216000" cy="2160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流程图: 接点 70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3AE63E0-4B2A-4BF4-96C6-C54F8AFBED98}"/>
                    </a:ext>
                  </a:extLst>
                </p:cNvPr>
                <p:cNvSpPr/>
                <p:nvPr/>
              </p:nvSpPr>
              <p:spPr>
                <a:xfrm flipH="1">
                  <a:off x="9286335" y="4752000"/>
                  <a:ext cx="72000" cy="72000"/>
                </a:xfrm>
                <a:prstGeom prst="flowChartConnector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E4EC79D-2CAD-4AA3-8F5F-34A95D925BDF}"/>
                  </a:ext>
                </a:extLst>
              </p:cNvPr>
              <p:cNvGrpSpPr/>
              <p:nvPr/>
            </p:nvGrpSpPr>
            <p:grpSpPr>
              <a:xfrm>
                <a:off x="9845062" y="4644000"/>
                <a:ext cx="216000" cy="216000"/>
                <a:chOff x="9215120" y="4683760"/>
                <a:chExt cx="216000" cy="21600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73C7D6A-04F6-41CA-B2A4-A5AAD233F6C2}"/>
                    </a:ext>
                  </a:extLst>
                </p:cNvPr>
                <p:cNvSpPr/>
                <p:nvPr/>
              </p:nvSpPr>
              <p:spPr>
                <a:xfrm>
                  <a:off x="9215120" y="4683760"/>
                  <a:ext cx="216000" cy="2160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流程图: 接点 68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D3FFA7B-0A04-4951-BB2B-F69928131A5C}"/>
                    </a:ext>
                  </a:extLst>
                </p:cNvPr>
                <p:cNvSpPr/>
                <p:nvPr/>
              </p:nvSpPr>
              <p:spPr>
                <a:xfrm flipH="1">
                  <a:off x="9286335" y="4752000"/>
                  <a:ext cx="72000" cy="72000"/>
                </a:xfrm>
                <a:prstGeom prst="flowChartConnector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EC8F72C-7825-4BA5-9EE7-6E23ADC0484E}"/>
                </a:ext>
              </a:extLst>
            </p:cNvPr>
            <p:cNvSpPr txBox="1"/>
            <p:nvPr/>
          </p:nvSpPr>
          <p:spPr>
            <a:xfrm>
              <a:off x="6746394" y="4892193"/>
              <a:ext cx="4958313" cy="372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沿拉力的方向匀速前行的距离为</a:t>
              </a:r>
              <a:r>
                <a:rPr lang="en-US" altLang="zh-CN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，所用时间为</a:t>
              </a:r>
              <a:r>
                <a:rPr lang="en-US" altLang="zh-CN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61E5556-1428-4197-B22A-11C34E9BF1C0}"/>
                </a:ext>
              </a:extLst>
            </p:cNvPr>
            <p:cNvCxnSpPr/>
            <p:nvPr/>
          </p:nvCxnSpPr>
          <p:spPr>
            <a:xfrm>
              <a:off x="6807200" y="4881234"/>
              <a:ext cx="481650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ADD3D92-91AC-4A79-9119-D59880F7DAFC}"/>
                </a:ext>
              </a:extLst>
            </p:cNvPr>
            <p:cNvGrpSpPr/>
            <p:nvPr/>
          </p:nvGrpSpPr>
          <p:grpSpPr>
            <a:xfrm>
              <a:off x="7337998" y="3977817"/>
              <a:ext cx="1917588" cy="903417"/>
              <a:chOff x="9020045" y="3956583"/>
              <a:chExt cx="1917588" cy="903417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BBEC71-4794-49E8-82A5-A671248ED653}"/>
                  </a:ext>
                </a:extLst>
              </p:cNvPr>
              <p:cNvGrpSpPr/>
              <p:nvPr/>
            </p:nvGrpSpPr>
            <p:grpSpPr>
              <a:xfrm>
                <a:off x="9020045" y="3956583"/>
                <a:ext cx="1917588" cy="828706"/>
                <a:chOff x="9108276" y="4402054"/>
                <a:chExt cx="1917588" cy="828706"/>
              </a:xfrm>
            </p:grpSpPr>
            <p:sp>
              <p:nvSpPr>
                <p:cNvPr id="56" name="矩形 55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0EB1525-A30E-45BB-BB51-21A5FE078460}"/>
                    </a:ext>
                  </a:extLst>
                </p:cNvPr>
                <p:cNvSpPr/>
                <p:nvPr/>
              </p:nvSpPr>
              <p:spPr>
                <a:xfrm>
                  <a:off x="9108276" y="4458850"/>
                  <a:ext cx="1170039" cy="771910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流程图: 接点 61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BE5265A-C202-4363-B9DF-4B240C016478}"/>
                    </a:ext>
                  </a:extLst>
                </p:cNvPr>
                <p:cNvSpPr/>
                <p:nvPr/>
              </p:nvSpPr>
              <p:spPr>
                <a:xfrm flipH="1">
                  <a:off x="9648000" y="4824000"/>
                  <a:ext cx="72000" cy="72000"/>
                </a:xfrm>
                <a:prstGeom prst="flowChartConnector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3" name="直接箭头连接符 62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ABAC9C6-2FF7-4C53-A645-D1C143BA1DAF}"/>
                    </a:ext>
                  </a:extLst>
                </p:cNvPr>
                <p:cNvCxnSpPr/>
                <p:nvPr/>
              </p:nvCxnSpPr>
              <p:spPr>
                <a:xfrm flipV="1">
                  <a:off x="9684000" y="4860000"/>
                  <a:ext cx="1080000" cy="0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9C1B57-B4F0-42E6-BC03-C701518D1681}"/>
                    </a:ext>
                  </a:extLst>
                </p:cNvPr>
                <p:cNvSpPr txBox="1"/>
                <p:nvPr/>
              </p:nvSpPr>
              <p:spPr>
                <a:xfrm>
                  <a:off x="10352808" y="4402054"/>
                  <a:ext cx="673056" cy="4661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F</a:t>
                  </a:r>
                  <a:endParaRPr lang="zh-CN" altLang="en-US" sz="2400" baseline="-250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58D85EE-D33B-482D-9965-8BB9E3B42268}"/>
                  </a:ext>
                </a:extLst>
              </p:cNvPr>
              <p:cNvGrpSpPr/>
              <p:nvPr/>
            </p:nvGrpSpPr>
            <p:grpSpPr>
              <a:xfrm>
                <a:off x="9215120" y="4644000"/>
                <a:ext cx="216000" cy="216000"/>
                <a:chOff x="9215120" y="4683760"/>
                <a:chExt cx="216000" cy="21600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7427C38-B1CA-42B6-B662-8A264581615C}"/>
                    </a:ext>
                  </a:extLst>
                </p:cNvPr>
                <p:cNvSpPr/>
                <p:nvPr/>
              </p:nvSpPr>
              <p:spPr>
                <a:xfrm>
                  <a:off x="9215120" y="4683760"/>
                  <a:ext cx="216000" cy="2160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流程图: 接点 54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4712A94-CA0C-439A-8666-B47E27DC121B}"/>
                    </a:ext>
                  </a:extLst>
                </p:cNvPr>
                <p:cNvSpPr/>
                <p:nvPr/>
              </p:nvSpPr>
              <p:spPr>
                <a:xfrm flipH="1">
                  <a:off x="9286335" y="4752000"/>
                  <a:ext cx="72000" cy="72000"/>
                </a:xfrm>
                <a:prstGeom prst="flowChartConnector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2A5815D-DEBB-4B95-BE48-119172E4F541}"/>
                  </a:ext>
                </a:extLst>
              </p:cNvPr>
              <p:cNvGrpSpPr/>
              <p:nvPr/>
            </p:nvGrpSpPr>
            <p:grpSpPr>
              <a:xfrm>
                <a:off x="9845062" y="4644000"/>
                <a:ext cx="216000" cy="216000"/>
                <a:chOff x="9215120" y="4683760"/>
                <a:chExt cx="216000" cy="216000"/>
              </a:xfrm>
            </p:grpSpPr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4FC484-B367-4287-9CBB-C8905193B034}"/>
                    </a:ext>
                  </a:extLst>
                </p:cNvPr>
                <p:cNvSpPr/>
                <p:nvPr/>
              </p:nvSpPr>
              <p:spPr>
                <a:xfrm>
                  <a:off x="9215120" y="4683760"/>
                  <a:ext cx="216000" cy="2160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流程图: 接点 52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2E7440A-8A4F-4408-9B31-8FACAC13C5A6}"/>
                    </a:ext>
                  </a:extLst>
                </p:cNvPr>
                <p:cNvSpPr/>
                <p:nvPr/>
              </p:nvSpPr>
              <p:spPr>
                <a:xfrm flipH="1">
                  <a:off x="9286335" y="4752000"/>
                  <a:ext cx="72000" cy="72000"/>
                </a:xfrm>
                <a:prstGeom prst="flowChartConnector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80DB685-A311-49A0-8A97-CDAB6CEA1131}"/>
              </a:ext>
            </a:extLst>
          </p:cNvPr>
          <p:cNvGrpSpPr/>
          <p:nvPr/>
        </p:nvGrpSpPr>
        <p:grpSpPr>
          <a:xfrm>
            <a:off x="1709523" y="2754323"/>
            <a:ext cx="2754011" cy="2223368"/>
            <a:chOff x="1742066" y="2910826"/>
            <a:chExt cx="2733393" cy="243902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D2E587B-A3E4-4A63-8995-91D7C16E53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2066" y="2910826"/>
              <a:ext cx="2733393" cy="1782172"/>
            </a:xfrm>
            <a:prstGeom prst="rect">
              <a:avLst/>
            </a:prstGeom>
          </p:spPr>
        </p:pic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95C04E-AFED-4211-943A-0306F5CB0352}"/>
                </a:ext>
              </a:extLst>
            </p:cNvPr>
            <p:cNvSpPr txBox="1"/>
            <p:nvPr/>
          </p:nvSpPr>
          <p:spPr>
            <a:xfrm>
              <a:off x="2017242" y="4641963"/>
              <a:ext cx="218303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狗拉雪橇在雪地上匀速直线前行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9C7C82-6144-444A-8D99-994334D16DFB}"/>
              </a:ext>
            </a:extLst>
          </p:cNvPr>
          <p:cNvGrpSpPr/>
          <p:nvPr/>
        </p:nvGrpSpPr>
        <p:grpSpPr>
          <a:xfrm>
            <a:off x="3722418" y="4797009"/>
            <a:ext cx="5928994" cy="1412251"/>
            <a:chOff x="1620000" y="5014633"/>
            <a:chExt cx="5928994" cy="1412251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9DDA3C8-2E22-4F27-9445-907D4FA90ED9}"/>
                </a:ext>
              </a:extLst>
            </p:cNvPr>
            <p:cNvSpPr txBox="1"/>
            <p:nvPr/>
          </p:nvSpPr>
          <p:spPr>
            <a:xfrm>
              <a:off x="3339220" y="5934441"/>
              <a:ext cx="1288649" cy="4924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s=vt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31F3C1-D3E6-49FB-8589-2A29221E1E28}"/>
                </a:ext>
              </a:extLst>
            </p:cNvPr>
            <p:cNvGrpSpPr/>
            <p:nvPr/>
          </p:nvGrpSpPr>
          <p:grpSpPr>
            <a:xfrm>
              <a:off x="1620000" y="5014633"/>
              <a:ext cx="1599876" cy="1064771"/>
              <a:chOff x="2446069" y="5175492"/>
              <a:chExt cx="1599876" cy="1064771"/>
            </a:xfrm>
          </p:grpSpPr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0DC8E9C-E03D-487A-97AB-2FE8DA0ED697}"/>
                  </a:ext>
                </a:extLst>
              </p:cNvPr>
              <p:cNvSpPr txBox="1"/>
              <p:nvPr/>
            </p:nvSpPr>
            <p:spPr>
              <a:xfrm>
                <a:off x="3306205" y="5747820"/>
                <a:ext cx="625800" cy="49244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32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E337E3-9BD2-46FB-BA3A-F14578CD011A}"/>
                  </a:ext>
                </a:extLst>
              </p:cNvPr>
              <p:cNvSpPr txBox="1"/>
              <p:nvPr/>
            </p:nvSpPr>
            <p:spPr>
              <a:xfrm>
                <a:off x="2446069" y="5356175"/>
                <a:ext cx="872081" cy="65165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P=</a:t>
                </a:r>
                <a:endPara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981911A-4A87-4399-ABA8-EF815C917EFE}"/>
                  </a:ext>
                </a:extLst>
              </p:cNvPr>
              <p:cNvSpPr txBox="1"/>
              <p:nvPr/>
            </p:nvSpPr>
            <p:spPr>
              <a:xfrm>
                <a:off x="3173864" y="5175492"/>
                <a:ext cx="872081" cy="55932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</a:t>
                </a:r>
                <a:endPara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BFB5E51-E85F-4C15-839F-A2D91848F0BF}"/>
                  </a:ext>
                </a:extLst>
              </p:cNvPr>
              <p:cNvCxnSpPr/>
              <p:nvPr/>
            </p:nvCxnSpPr>
            <p:spPr>
              <a:xfrm>
                <a:off x="3149400" y="5718143"/>
                <a:ext cx="587017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F80E9B2-B62D-47E1-84ED-6881123B50D3}"/>
                </a:ext>
              </a:extLst>
            </p:cNvPr>
            <p:cNvSpPr txBox="1"/>
            <p:nvPr/>
          </p:nvSpPr>
          <p:spPr>
            <a:xfrm>
              <a:off x="2991830" y="5195315"/>
              <a:ext cx="564091" cy="65165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3A37867-1E28-4509-88D4-08346DF1B5AE}"/>
                </a:ext>
              </a:extLst>
            </p:cNvPr>
            <p:cNvSpPr txBox="1"/>
            <p:nvPr/>
          </p:nvSpPr>
          <p:spPr>
            <a:xfrm>
              <a:off x="3532777" y="5060734"/>
              <a:ext cx="872081" cy="4924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Fs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C82CB55-036B-4333-807D-48F0766F2F43}"/>
                </a:ext>
              </a:extLst>
            </p:cNvPr>
            <p:cNvSpPr txBox="1"/>
            <p:nvPr/>
          </p:nvSpPr>
          <p:spPr>
            <a:xfrm>
              <a:off x="3620489" y="5536977"/>
              <a:ext cx="625800" cy="4924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BF31579-91C8-4CEE-AB0F-A716DE991C9B}"/>
                </a:ext>
              </a:extLst>
            </p:cNvPr>
            <p:cNvCxnSpPr/>
            <p:nvPr/>
          </p:nvCxnSpPr>
          <p:spPr>
            <a:xfrm>
              <a:off x="3443130" y="5557284"/>
              <a:ext cx="519270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4A0DCD3-54E0-4655-93F7-33048EDBC452}"/>
                </a:ext>
              </a:extLst>
            </p:cNvPr>
            <p:cNvSpPr txBox="1"/>
            <p:nvPr/>
          </p:nvSpPr>
          <p:spPr>
            <a:xfrm>
              <a:off x="6458226" y="5357418"/>
              <a:ext cx="564091" cy="65165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286C700-C12E-4808-BBE9-2BF2F447D9A0}"/>
                </a:ext>
              </a:extLst>
            </p:cNvPr>
            <p:cNvSpPr txBox="1"/>
            <p:nvPr/>
          </p:nvSpPr>
          <p:spPr>
            <a:xfrm>
              <a:off x="6812183" y="5359096"/>
              <a:ext cx="736811" cy="65165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3200" err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Fv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右大括号 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79E2DB6-CBAA-40CE-8589-EDC6D589B3B1}"/>
                </a:ext>
              </a:extLst>
            </p:cNvPr>
            <p:cNvSpPr/>
            <p:nvPr/>
          </p:nvSpPr>
          <p:spPr>
            <a:xfrm>
              <a:off x="4375109" y="5123914"/>
              <a:ext cx="326849" cy="1168557"/>
            </a:xfrm>
            <a:prstGeom prst="rightBrac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839A5DE-F024-41A2-ABC6-730A192E2050}"/>
                </a:ext>
              </a:extLst>
            </p:cNvPr>
            <p:cNvGrpSpPr/>
            <p:nvPr/>
          </p:nvGrpSpPr>
          <p:grpSpPr>
            <a:xfrm>
              <a:off x="4852918" y="5185989"/>
              <a:ext cx="1634212" cy="1090326"/>
              <a:chOff x="2446069" y="5175492"/>
              <a:chExt cx="1634212" cy="1090326"/>
            </a:xfrm>
          </p:grpSpPr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DABE162-1738-4A10-BCD0-024CFF5FD648}"/>
                  </a:ext>
                </a:extLst>
              </p:cNvPr>
              <p:cNvSpPr txBox="1"/>
              <p:nvPr/>
            </p:nvSpPr>
            <p:spPr>
              <a:xfrm>
                <a:off x="2446069" y="5356175"/>
                <a:ext cx="872081" cy="65165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P=</a:t>
                </a:r>
                <a:endPara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DCCF699-1B78-4959-AEC6-691C8E7B493A}"/>
                  </a:ext>
                </a:extLst>
              </p:cNvPr>
              <p:cNvSpPr txBox="1"/>
              <p:nvPr/>
            </p:nvSpPr>
            <p:spPr>
              <a:xfrm>
                <a:off x="3439634" y="5614165"/>
                <a:ext cx="625800" cy="65165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85F8397-1644-4614-9CF9-DA2F400838E7}"/>
                  </a:ext>
                </a:extLst>
              </p:cNvPr>
              <p:cNvSpPr txBox="1"/>
              <p:nvPr/>
            </p:nvSpPr>
            <p:spPr>
              <a:xfrm>
                <a:off x="3173864" y="5175492"/>
                <a:ext cx="872081" cy="65165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 err="1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Fvt</a:t>
                </a:r>
                <a:endPara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8E3688-07A9-4A6E-92BF-751D34BC3E91}"/>
                  </a:ext>
                </a:extLst>
              </p:cNvPr>
              <p:cNvCxnSpPr/>
              <p:nvPr/>
            </p:nvCxnSpPr>
            <p:spPr>
              <a:xfrm>
                <a:off x="3149400" y="5718143"/>
                <a:ext cx="930881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836FCC0-3347-4A8B-B27C-63328D97CD49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BF11C7A-F133-48C2-8670-B52B837DF2E3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863BE2-B42F-404E-A9F1-6625D5A9A610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F8E9C3-CF62-45FD-88C5-2297E8988834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049310D-0EE1-40AB-A73E-F98B65976D72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B4F6319-2857-4672-A050-7F3E5D83956D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09521D5-08F4-4D53-8639-8CC809B4139F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FB55707-4755-450C-B188-F4FEB54527AC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6CBAB7A-D06B-45F3-8EC2-22FCF7D917A7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5" name="矩形: 圆角 1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B0FC95-88B7-4581-83FF-16993B02D2B7}"/>
              </a:ext>
            </a:extLst>
          </p:cNvPr>
          <p:cNvSpPr/>
          <p:nvPr/>
        </p:nvSpPr>
        <p:spPr>
          <a:xfrm>
            <a:off x="288000" y="288002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5E8E876-E7CF-467C-9DF5-1C9B1A763CE4}"/>
              </a:ext>
            </a:extLst>
          </p:cNvPr>
          <p:cNvSpPr txBox="1"/>
          <p:nvPr/>
        </p:nvSpPr>
        <p:spPr>
          <a:xfrm>
            <a:off x="6758987" y="1891109"/>
            <a:ext cx="1254507" cy="65165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P=Fv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887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9" grpId="0" animBg="1"/>
      <p:bldP spid="1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04B1DEE-65B3-41A0-A84E-C92A6BCBEAE4}"/>
              </a:ext>
            </a:extLst>
          </p:cNvPr>
          <p:cNvSpPr txBox="1"/>
          <p:nvPr/>
        </p:nvSpPr>
        <p:spPr>
          <a:xfrm>
            <a:off x="1620000" y="1260000"/>
            <a:ext cx="9000000" cy="126720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：为什么汽车上坡时，司机经常采取换挡的方法来减小速度？</a:t>
            </a:r>
          </a:p>
        </p:txBody>
      </p:sp>
      <p:sp>
        <p:nvSpPr>
          <p:cNvPr id="49" name="箭头: 右 4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9803DE7-7235-499B-84A8-382F3BDB573F}"/>
              </a:ext>
            </a:extLst>
          </p:cNvPr>
          <p:cNvSpPr/>
          <p:nvPr/>
        </p:nvSpPr>
        <p:spPr>
          <a:xfrm>
            <a:off x="5008983" y="3578688"/>
            <a:ext cx="1445610" cy="25460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577D02B-077E-46C3-8CCC-D47441315042}"/>
              </a:ext>
            </a:extLst>
          </p:cNvPr>
          <p:cNvGrpSpPr/>
          <p:nvPr/>
        </p:nvGrpSpPr>
        <p:grpSpPr>
          <a:xfrm>
            <a:off x="1599344" y="2545477"/>
            <a:ext cx="2938816" cy="2420486"/>
            <a:chOff x="1599344" y="2545477"/>
            <a:chExt cx="2938816" cy="2420486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95C04E-AFED-4211-943A-0306F5CB0352}"/>
                </a:ext>
              </a:extLst>
            </p:cNvPr>
            <p:cNvSpPr txBox="1"/>
            <p:nvPr/>
          </p:nvSpPr>
          <p:spPr>
            <a:xfrm>
              <a:off x="2286525" y="4565853"/>
              <a:ext cx="14934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爬坡的汽车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9B21604-C4B9-4169-9336-4387581AA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344" y="2545477"/>
              <a:ext cx="2938816" cy="2050676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7C77FD-66BF-4A70-A01C-B8B8A5167C62}"/>
              </a:ext>
            </a:extLst>
          </p:cNvPr>
          <p:cNvGrpSpPr/>
          <p:nvPr/>
        </p:nvGrpSpPr>
        <p:grpSpPr>
          <a:xfrm>
            <a:off x="6823406" y="2657268"/>
            <a:ext cx="3796594" cy="1576326"/>
            <a:chOff x="6823406" y="2657268"/>
            <a:chExt cx="3796594" cy="1576326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C603590-CB9E-484F-BB37-EAAC9FFF551C}"/>
                </a:ext>
              </a:extLst>
            </p:cNvPr>
            <p:cNvGrpSpPr/>
            <p:nvPr/>
          </p:nvGrpSpPr>
          <p:grpSpPr>
            <a:xfrm>
              <a:off x="6823406" y="3040605"/>
              <a:ext cx="3796594" cy="1192989"/>
              <a:chOff x="5618071" y="2942952"/>
              <a:chExt cx="3796594" cy="1192989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D75452F-009C-4533-8908-E9713E47ABC1}"/>
                  </a:ext>
                </a:extLst>
              </p:cNvPr>
              <p:cNvSpPr/>
              <p:nvPr/>
            </p:nvSpPr>
            <p:spPr>
              <a:xfrm rot="20171470">
                <a:off x="6312095" y="3320093"/>
                <a:ext cx="534120" cy="334964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A58A8AB-84D2-4118-BB0D-0F974EF5D5CB}"/>
                  </a:ext>
                </a:extLst>
              </p:cNvPr>
              <p:cNvSpPr/>
              <p:nvPr/>
            </p:nvSpPr>
            <p:spPr>
              <a:xfrm>
                <a:off x="8335859" y="2967541"/>
                <a:ext cx="1078806" cy="1168400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E20E5B6-091B-4A7B-BD48-FB50E1A3373F}"/>
                  </a:ext>
                </a:extLst>
              </p:cNvPr>
              <p:cNvSpPr/>
              <p:nvPr/>
            </p:nvSpPr>
            <p:spPr>
              <a:xfrm rot="20211268">
                <a:off x="5618071" y="3446898"/>
                <a:ext cx="2916000" cy="7808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流程图: 接点 10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DD9B62E-B7B9-426F-9378-0B2B3EA8A92F}"/>
                  </a:ext>
                </a:extLst>
              </p:cNvPr>
              <p:cNvSpPr/>
              <p:nvPr/>
            </p:nvSpPr>
            <p:spPr>
              <a:xfrm>
                <a:off x="6552665" y="3466347"/>
                <a:ext cx="72000" cy="72000"/>
              </a:xfrm>
              <a:prstGeom prst="flowChartConnector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7" name="直接箭头连接符 10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A6A8D7C-3C65-47C2-85A5-39DEE3A1B785}"/>
                  </a:ext>
                </a:extLst>
              </p:cNvPr>
              <p:cNvCxnSpPr/>
              <p:nvPr/>
            </p:nvCxnSpPr>
            <p:spPr>
              <a:xfrm flipV="1">
                <a:off x="6576333" y="3214516"/>
                <a:ext cx="633131" cy="291293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340084F-3FC2-4EF9-9736-5C1B6EE3F8F2}"/>
                  </a:ext>
                </a:extLst>
              </p:cNvPr>
              <p:cNvSpPr txBox="1"/>
              <p:nvPr/>
            </p:nvSpPr>
            <p:spPr>
              <a:xfrm rot="20160122">
                <a:off x="7197365" y="2942952"/>
                <a:ext cx="4728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</a:t>
                </a:r>
                <a:endPara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4650F0C-2BC3-4458-B53D-62E91DC77200}"/>
                </a:ext>
              </a:extLst>
            </p:cNvPr>
            <p:cNvSpPr txBox="1"/>
            <p:nvPr/>
          </p:nvSpPr>
          <p:spPr>
            <a:xfrm>
              <a:off x="7653842" y="2657268"/>
              <a:ext cx="8813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一定</a:t>
              </a:r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97B7CE9-D76E-4299-9EDE-FF94946573DD}"/>
              </a:ext>
            </a:extLst>
          </p:cNvPr>
          <p:cNvSpPr txBox="1"/>
          <p:nvPr/>
        </p:nvSpPr>
        <p:spPr>
          <a:xfrm>
            <a:off x="1620000" y="5040000"/>
            <a:ext cx="9000000" cy="112037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P=Fv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可知，在功率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一定时，要想获得较大的牵引力，就必须采取换挡的办法来减小速度。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AEA579E-7D7E-443C-A847-AE245C456BDD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733BF63-BCF6-42FA-B19E-C87B796361AC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19E9A85-B4E9-441A-930E-59CF97701C75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C59BDC-DB9A-48D9-92D1-35A5363DF319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EE87742-063D-44C6-87D5-9421FA0A0FB3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BD6F52E-48C7-419C-B64C-80E98B87C8D9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A8FD67-3FB2-4EC1-A8F0-9B3096B2B4B9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76B6AA-5AF9-4036-BA61-E0D6493D4CC5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8E546B5-EFEB-4C0A-AB02-6C3116A52003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矩形: 圆角 12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6714C30-386A-4C3E-8B70-A07FFE24168E}"/>
              </a:ext>
            </a:extLst>
          </p:cNvPr>
          <p:cNvSpPr/>
          <p:nvPr/>
        </p:nvSpPr>
        <p:spPr>
          <a:xfrm>
            <a:off x="288000" y="288002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</p:spTree>
    <p:extLst>
      <p:ext uri="{BB962C8B-B14F-4D97-AF65-F5344CB8AC3E}">
        <p14:creationId xmlns:p14="http://schemas.microsoft.com/office/powerpoint/2010/main" val="17849109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9" grpId="0" animBg="1"/>
      <p:bldP spid="1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1A9BAEF-327F-4511-9828-8300B2B5AA67}"/>
              </a:ext>
            </a:extLst>
          </p:cNvPr>
          <p:cNvSpPr txBox="1"/>
          <p:nvPr/>
        </p:nvSpPr>
        <p:spPr>
          <a:xfrm>
            <a:off x="3397783" y="1316272"/>
            <a:ext cx="5186595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小资料：科学家瓦特的故事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D3E2D40-E8AD-4486-9856-B0C25E18D547}"/>
              </a:ext>
            </a:extLst>
          </p:cNvPr>
          <p:cNvGrpSpPr/>
          <p:nvPr/>
        </p:nvGrpSpPr>
        <p:grpSpPr>
          <a:xfrm>
            <a:off x="2237400" y="2060433"/>
            <a:ext cx="7502400" cy="3848400"/>
            <a:chOff x="2853116" y="2029193"/>
            <a:chExt cx="7256168" cy="3742403"/>
          </a:xfrm>
        </p:grpSpPr>
        <p:pic>
          <p:nvPicPr>
            <p:cNvPr id="2" name="科学家的故事-瓦特">
              <a:hlinkClick r:id="" action="ppaction://media"/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F0A807B-F648-409E-9AB3-0F6C3E6E7C1A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4"/>
            <a:stretch>
              <a:fillRect/>
            </a:stretch>
          </p:blipFill>
          <p:spPr>
            <a:xfrm>
              <a:off x="2857916" y="2029193"/>
              <a:ext cx="7251368" cy="3742403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EE7AF1C-E500-405D-BF34-4B9A85EA1437}"/>
                </a:ext>
              </a:extLst>
            </p:cNvPr>
            <p:cNvSpPr txBox="1"/>
            <p:nvPr/>
          </p:nvSpPr>
          <p:spPr>
            <a:xfrm>
              <a:off x="2853116" y="2029193"/>
              <a:ext cx="887884" cy="461665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视频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47F620B-AED6-498B-A563-1BAC7669C8BB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3BE6ABD-DB47-4D58-9AED-42FD692CC84F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8FA19A8-8390-4895-8731-D2F3E255F2A2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8BA74F7-84D4-4249-BF17-7D617E52375D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8E159EF-01D6-4481-B10E-36384F8D9B8A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E54E39C-5407-472A-893F-3CE3BF6F7B95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6C8454-724A-4C22-8310-9A8A52176282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03AA00C-F013-426A-B3DA-689003CF24C4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556C40C-900D-47E4-BE8A-BE0FC065663E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5A84B3A-9992-4EAC-84ED-FD94197C0F1F}"/>
              </a:ext>
            </a:extLst>
          </p:cNvPr>
          <p:cNvSpPr/>
          <p:nvPr/>
        </p:nvSpPr>
        <p:spPr>
          <a:xfrm>
            <a:off x="288000" y="288000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</p:spTree>
    <p:extLst>
      <p:ext uri="{BB962C8B-B14F-4D97-AF65-F5344CB8AC3E}">
        <p14:creationId xmlns:p14="http://schemas.microsoft.com/office/powerpoint/2010/main" val="27095464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文本框 12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608E57-D2D0-4833-89B1-8797F2CD1671}"/>
              </a:ext>
            </a:extLst>
          </p:cNvPr>
          <p:cNvSpPr txBox="1"/>
          <p:nvPr/>
        </p:nvSpPr>
        <p:spPr>
          <a:xfrm>
            <a:off x="1619998" y="1260000"/>
            <a:ext cx="90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生活中许多运动物体做功的功率可达若干千瓦。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B8584EF-868A-42D5-8799-8105BFAEDD2F}"/>
              </a:ext>
            </a:extLst>
          </p:cNvPr>
          <p:cNvGrpSpPr/>
          <p:nvPr/>
        </p:nvGrpSpPr>
        <p:grpSpPr>
          <a:xfrm>
            <a:off x="5151197" y="2455287"/>
            <a:ext cx="1675842" cy="3065499"/>
            <a:chOff x="5131465" y="2527663"/>
            <a:chExt cx="1675842" cy="306549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D9B8BFE-FCBB-4741-B50C-8A7363BFE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1465" y="2527663"/>
              <a:ext cx="1675842" cy="2057399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C911956-68DA-47C6-A1DD-91A0DF940013}"/>
                </a:ext>
              </a:extLst>
            </p:cNvPr>
            <p:cNvSpPr txBox="1"/>
            <p:nvPr/>
          </p:nvSpPr>
          <p:spPr>
            <a:xfrm>
              <a:off x="5137903" y="4669832"/>
              <a:ext cx="1644428" cy="92333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优秀运动员短时间运动的功率约一千瓦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CBDEEEB-FB4D-49B3-AC9A-98F8211DAE11}"/>
              </a:ext>
            </a:extLst>
          </p:cNvPr>
          <p:cNvGrpSpPr/>
          <p:nvPr/>
        </p:nvGrpSpPr>
        <p:grpSpPr>
          <a:xfrm>
            <a:off x="7344691" y="2279546"/>
            <a:ext cx="3579205" cy="1370248"/>
            <a:chOff x="7344691" y="2279546"/>
            <a:chExt cx="3579205" cy="137024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6837BB3-1381-4525-BF81-197185EEB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4691" y="2279546"/>
              <a:ext cx="2300023" cy="1370248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2E41EB-7CC7-408D-8104-13B5D35F2296}"/>
                </a:ext>
              </a:extLst>
            </p:cNvPr>
            <p:cNvSpPr txBox="1"/>
            <p:nvPr/>
          </p:nvSpPr>
          <p:spPr>
            <a:xfrm>
              <a:off x="9750698" y="2448719"/>
              <a:ext cx="1173198" cy="1200329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小轿车的功率为数十千瓦至数百千瓦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CCA123E-D418-4B3A-A89B-819B1D5A7DA2}"/>
              </a:ext>
            </a:extLst>
          </p:cNvPr>
          <p:cNvGrpSpPr/>
          <p:nvPr/>
        </p:nvGrpSpPr>
        <p:grpSpPr>
          <a:xfrm>
            <a:off x="7309147" y="4392000"/>
            <a:ext cx="3575285" cy="1370248"/>
            <a:chOff x="7309147" y="4222311"/>
            <a:chExt cx="3575285" cy="1370248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C6F0D0-AD83-4E3D-9238-B0159C532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9147" y="4222311"/>
              <a:ext cx="2300022" cy="1370248"/>
            </a:xfrm>
            <a:prstGeom prst="rect">
              <a:avLst/>
            </a:prstGeom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930F90D-C4D6-45F7-9002-FD46F77ADEF7}"/>
                </a:ext>
              </a:extLst>
            </p:cNvPr>
            <p:cNvSpPr txBox="1"/>
            <p:nvPr/>
          </p:nvSpPr>
          <p:spPr>
            <a:xfrm>
              <a:off x="9710832" y="4382328"/>
              <a:ext cx="1173600" cy="119880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远洋货轮的功率可达一万千瓦以上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12FC8D8-5227-4592-A44A-CED7FE4D4355}"/>
              </a:ext>
            </a:extLst>
          </p:cNvPr>
          <p:cNvGrpSpPr/>
          <p:nvPr/>
        </p:nvGrpSpPr>
        <p:grpSpPr>
          <a:xfrm>
            <a:off x="1389093" y="2278800"/>
            <a:ext cx="3352232" cy="1376816"/>
            <a:chOff x="1389093" y="2278800"/>
            <a:chExt cx="3352232" cy="137681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5B2283A-6B4C-4F61-8C3D-504E7433B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1302" y="2278800"/>
              <a:ext cx="2300023" cy="1370248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A8F4A97-37FC-428B-8AB1-9CCCF826B9D9}"/>
                </a:ext>
              </a:extLst>
            </p:cNvPr>
            <p:cNvSpPr txBox="1"/>
            <p:nvPr/>
          </p:nvSpPr>
          <p:spPr>
            <a:xfrm>
              <a:off x="1389093" y="2455287"/>
              <a:ext cx="921485" cy="1200329"/>
            </a:xfrm>
            <a:prstGeom prst="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内燃机车的功率为数千千瓦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88A8F8-699E-43B0-96A5-5E367453FE6C}"/>
              </a:ext>
            </a:extLst>
          </p:cNvPr>
          <p:cNvGrpSpPr/>
          <p:nvPr/>
        </p:nvGrpSpPr>
        <p:grpSpPr>
          <a:xfrm>
            <a:off x="1389600" y="4392000"/>
            <a:ext cx="3351223" cy="1370248"/>
            <a:chOff x="1389600" y="4222800"/>
            <a:chExt cx="3351223" cy="137024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B5A1B2-051D-4F9E-908C-76E8CCAC9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0800" y="4222800"/>
              <a:ext cx="2300023" cy="1370248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42B5C45-37F2-4911-80B4-B45172A11F31}"/>
                </a:ext>
              </a:extLst>
            </p:cNvPr>
            <p:cNvSpPr txBox="1"/>
            <p:nvPr/>
          </p:nvSpPr>
          <p:spPr>
            <a:xfrm>
              <a:off x="1389600" y="4392230"/>
              <a:ext cx="921600" cy="1200329"/>
            </a:xfrm>
            <a:prstGeom prst="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电力机车的功率为数千千瓦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15E268E-BD7B-4382-B54F-C5A8CF02070F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C3ECA8E-04A2-438E-8E77-2BE2ABFB7969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07EBFD9-445A-4D40-85EA-271CF0605573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E1325C7-0BA4-465B-A6F9-4F98F487F3BA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85C54DB-50A3-4B05-A268-EBFEC03D43C8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93910E-4FAF-4703-899B-C0DD482318B0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60DE864-B679-4F8F-82AB-D99040049EEE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9DDC4C-8147-44A4-8093-5444EC47817C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473DE66-1645-4F48-BF68-F216E1D0C98B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矩形: 圆角 6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D6EC1B-F9C6-4429-917F-5B743082CF3C}"/>
              </a:ext>
            </a:extLst>
          </p:cNvPr>
          <p:cNvSpPr/>
          <p:nvPr/>
        </p:nvSpPr>
        <p:spPr>
          <a:xfrm>
            <a:off x="288000" y="288000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</p:spTree>
    <p:extLst>
      <p:ext uri="{BB962C8B-B14F-4D97-AF65-F5344CB8AC3E}">
        <p14:creationId xmlns:p14="http://schemas.microsoft.com/office/powerpoint/2010/main" val="2771005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ED5357-EDEB-48E3-A86A-15CA3A94B6E6}"/>
              </a:ext>
            </a:extLst>
          </p:cNvPr>
          <p:cNvSpPr txBox="1"/>
          <p:nvPr/>
        </p:nvSpPr>
        <p:spPr>
          <a:xfrm>
            <a:off x="1620000" y="1260000"/>
            <a:ext cx="90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、功率的概念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C35C3F4-3BD1-4ED7-8838-0B358F63D047}"/>
              </a:ext>
            </a:extLst>
          </p:cNvPr>
          <p:cNvSpPr txBox="1"/>
          <p:nvPr/>
        </p:nvSpPr>
        <p:spPr>
          <a:xfrm>
            <a:off x="1620000" y="1764000"/>
            <a:ext cx="9000000" cy="112037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功与做功所用时间之比叫做功率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。它在数值上等于单位时间内所做的功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E094B8E-6A9F-4644-A995-1531A4CA6D03}"/>
              </a:ext>
            </a:extLst>
          </p:cNvPr>
          <p:cNvSpPr txBox="1"/>
          <p:nvPr/>
        </p:nvSpPr>
        <p:spPr>
          <a:xfrm>
            <a:off x="1620000" y="2952000"/>
            <a:ext cx="90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、功率的物理意义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6FBCD95-C541-4D68-9717-4629C7D7E15E}"/>
              </a:ext>
            </a:extLst>
          </p:cNvPr>
          <p:cNvSpPr txBox="1"/>
          <p:nvPr/>
        </p:nvSpPr>
        <p:spPr>
          <a:xfrm>
            <a:off x="1620000" y="3636000"/>
            <a:ext cx="9000000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表示物体做功快慢的物理量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3A12C6-AD93-4E4A-A831-7B5E1F6C729C}"/>
              </a:ext>
            </a:extLst>
          </p:cNvPr>
          <p:cNvSpPr/>
          <p:nvPr/>
        </p:nvSpPr>
        <p:spPr>
          <a:xfrm>
            <a:off x="288000" y="288000"/>
            <a:ext cx="2160000" cy="576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本节小结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E9A2D13-4797-43EA-A694-5DF645AD1D92}"/>
              </a:ext>
            </a:extLst>
          </p:cNvPr>
          <p:cNvGrpSpPr/>
          <p:nvPr/>
        </p:nvGrpSpPr>
        <p:grpSpPr>
          <a:xfrm>
            <a:off x="1620000" y="4104000"/>
            <a:ext cx="9000000" cy="1106482"/>
            <a:chOff x="1650600" y="4112004"/>
            <a:chExt cx="9000000" cy="110648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579B3F-B249-4C04-96C3-32CDE8F092D0}"/>
                </a:ext>
              </a:extLst>
            </p:cNvPr>
            <p:cNvSpPr txBox="1"/>
            <p:nvPr/>
          </p:nvSpPr>
          <p:spPr>
            <a:xfrm>
              <a:off x="1650600" y="4342821"/>
              <a:ext cx="900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320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、功率的表达式                     变形式：</a:t>
              </a: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P=Fv</a:t>
              </a:r>
              <a:endParaRPr lang="zh-CN" altLang="en-US" sz="3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E9788FA-531E-470C-8D81-02C3C1F0A6F6}"/>
                </a:ext>
              </a:extLst>
            </p:cNvPr>
            <p:cNvGrpSpPr/>
            <p:nvPr/>
          </p:nvGrpSpPr>
          <p:grpSpPr>
            <a:xfrm>
              <a:off x="5188662" y="4112004"/>
              <a:ext cx="1599876" cy="1106482"/>
              <a:chOff x="2446069" y="5175492"/>
              <a:chExt cx="1599876" cy="1106482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1913F79-E463-40A8-B721-FADA8C898789}"/>
                  </a:ext>
                </a:extLst>
              </p:cNvPr>
              <p:cNvSpPr txBox="1"/>
              <p:nvPr/>
            </p:nvSpPr>
            <p:spPr>
              <a:xfrm>
                <a:off x="2446069" y="5356175"/>
                <a:ext cx="872081" cy="65165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P=</a:t>
                </a:r>
                <a:endPara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BB9E957-BF23-4783-AE8B-64E0D7D296C8}"/>
                  </a:ext>
                </a:extLst>
              </p:cNvPr>
              <p:cNvSpPr txBox="1"/>
              <p:nvPr/>
            </p:nvSpPr>
            <p:spPr>
              <a:xfrm>
                <a:off x="3318150" y="5630321"/>
                <a:ext cx="625800" cy="65165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25F9074-A1DE-434D-85B6-A29DD13DBF0A}"/>
                  </a:ext>
                </a:extLst>
              </p:cNvPr>
              <p:cNvSpPr txBox="1"/>
              <p:nvPr/>
            </p:nvSpPr>
            <p:spPr>
              <a:xfrm>
                <a:off x="3173864" y="5175492"/>
                <a:ext cx="872081" cy="65165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32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</a:t>
                </a:r>
                <a:endPara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4EC4728-1F9D-415E-8632-C7263B7B9338}"/>
                  </a:ext>
                </a:extLst>
              </p:cNvPr>
              <p:cNvCxnSpPr/>
              <p:nvPr/>
            </p:nvCxnSpPr>
            <p:spPr>
              <a:xfrm>
                <a:off x="3149400" y="5718143"/>
                <a:ext cx="638880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AEDF526-D6A0-456A-BED2-6AD690CB8B55}"/>
              </a:ext>
            </a:extLst>
          </p:cNvPr>
          <p:cNvSpPr txBox="1"/>
          <p:nvPr/>
        </p:nvSpPr>
        <p:spPr>
          <a:xfrm>
            <a:off x="1584000" y="5220000"/>
            <a:ext cx="90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、做功快慢的比较：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比较单位时间内所做功的多少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AE49B72-EAA7-4B1D-85C9-4E4E2F324AB8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4E6DDA6-DE5E-44A2-9986-37246B40585E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7721B27-387B-4291-9BC3-98FACCF75DE0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0B1FE4A-7F68-4CB1-802C-CAF9F71C36D5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B80BD44-C213-4C10-A163-9A791689183D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66736E9-573D-457E-93B7-FBD4C6C55C95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B26917A-8E43-4F51-8F24-F0957469E9F9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9A9FBA3-12A2-4511-B8F4-F77229D50C82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79E8828-9F14-4795-BAC6-DFE363620FA7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1187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/>
      <p:bldP spid="19" grpId="0" animBg="1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4EF2D5-089F-42FB-9EB5-383C5E8107AC}"/>
              </a:ext>
            </a:extLst>
          </p:cNvPr>
          <p:cNvSpPr txBox="1"/>
          <p:nvPr/>
        </p:nvSpPr>
        <p:spPr>
          <a:xfrm>
            <a:off x="1620000" y="1440000"/>
            <a:ext cx="9000000" cy="126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、关于功率概念的理解，下列说法中正确的是（        ）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9BBF8DB-8558-4470-8190-9B7599127BE4}"/>
              </a:ext>
            </a:extLst>
          </p:cNvPr>
          <p:cNvSpPr txBox="1"/>
          <p:nvPr/>
        </p:nvSpPr>
        <p:spPr>
          <a:xfrm>
            <a:off x="2369155" y="2173455"/>
            <a:ext cx="472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6D1266-C4A4-420F-B212-34A5AD0EB5F5}"/>
              </a:ext>
            </a:extLst>
          </p:cNvPr>
          <p:cNvSpPr txBox="1"/>
          <p:nvPr/>
        </p:nvSpPr>
        <p:spPr>
          <a:xfrm>
            <a:off x="1620000" y="2988000"/>
            <a:ext cx="9000000" cy="295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、单位时间内完成的功越大，则功率越大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、功率大的机械做的功多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、功率大的机械做功时用的时间少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、省力多的机械功率大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04BBB4-F91E-4DFD-A7D3-7C62FA9B0244}"/>
              </a:ext>
            </a:extLst>
          </p:cNvPr>
          <p:cNvSpPr/>
          <p:nvPr/>
        </p:nvSpPr>
        <p:spPr>
          <a:xfrm>
            <a:off x="288000" y="288000"/>
            <a:ext cx="2160000" cy="576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2E3975A-0068-493C-AD5C-F743372C161B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8812A32-0702-43FB-BB86-15E34D7867B6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FA3CF12-6FEF-41F0-BF16-C59AC54F565D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14BDB6C-CEE5-43C8-9547-4A591A6E2525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E6CDFFD-F068-41B0-9910-3AE032221FF6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2CC5825-6997-4CC1-A2A1-1721C74B35F1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5C9A275-52FB-4002-A013-CE44FED0EF0B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CBF8B23-E97A-4410-8A2F-1B97B3F39508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5D3BF77-7925-4BDD-A0F1-49BF68A7CDD5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57708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4EF2D5-089F-42FB-9EB5-383C5E8107AC}"/>
              </a:ext>
            </a:extLst>
          </p:cNvPr>
          <p:cNvSpPr txBox="1"/>
          <p:nvPr/>
        </p:nvSpPr>
        <p:spPr>
          <a:xfrm>
            <a:off x="1620000" y="1440000"/>
            <a:ext cx="9000000" cy="126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、中考体育跳绳项目测试中，小明同学在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1min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内跳了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次，则他跳绳时的功率大约是（        ）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9BBF8DB-8558-4470-8190-9B7599127BE4}"/>
              </a:ext>
            </a:extLst>
          </p:cNvPr>
          <p:cNvSpPr txBox="1"/>
          <p:nvPr/>
        </p:nvSpPr>
        <p:spPr>
          <a:xfrm>
            <a:off x="9509039" y="2142363"/>
            <a:ext cx="472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6D1266-C4A4-420F-B212-34A5AD0EB5F5}"/>
              </a:ext>
            </a:extLst>
          </p:cNvPr>
          <p:cNvSpPr txBox="1"/>
          <p:nvPr/>
        </p:nvSpPr>
        <p:spPr>
          <a:xfrm>
            <a:off x="1620000" y="2988000"/>
            <a:ext cx="9000000" cy="295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0.5W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5W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50W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500W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04BBB4-F91E-4DFD-A7D3-7C62FA9B0244}"/>
              </a:ext>
            </a:extLst>
          </p:cNvPr>
          <p:cNvSpPr/>
          <p:nvPr/>
        </p:nvSpPr>
        <p:spPr>
          <a:xfrm>
            <a:off x="288000" y="288000"/>
            <a:ext cx="2160000" cy="576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7ECC72-3055-40C2-8970-3A0B025296DE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B68BA4D-AA4F-4172-8500-93DF91C3BBCA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8FDDB1-840D-4759-A4FF-CD6D859669D3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0C0160B-3284-4122-8610-5EB6D9980069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FD19FDC-1DA9-4EFE-8163-F85911C3CADD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B7C04A2-D43B-43D6-BAB2-CCEB2A291D0F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378BBF3-C08D-43D9-89BA-FA829CD3109C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DCB6162-FBE0-4BE2-8845-F7850F134654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EA52B86-0241-4389-AFC1-269B061A15BB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6037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4EF2D5-089F-42FB-9EB5-383C5E8107AC}"/>
              </a:ext>
            </a:extLst>
          </p:cNvPr>
          <p:cNvSpPr txBox="1"/>
          <p:nvPr/>
        </p:nvSpPr>
        <p:spPr>
          <a:xfrm>
            <a:off x="1620000" y="1440000"/>
            <a:ext cx="9000000" cy="126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、某机器的功率为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100W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，它的物理意义是（        ）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9BBF8DB-8558-4470-8190-9B7599127BE4}"/>
              </a:ext>
            </a:extLst>
          </p:cNvPr>
          <p:cNvSpPr txBox="1"/>
          <p:nvPr/>
        </p:nvSpPr>
        <p:spPr>
          <a:xfrm>
            <a:off x="2375079" y="2097225"/>
            <a:ext cx="489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6D1266-C4A4-420F-B212-34A5AD0EB5F5}"/>
              </a:ext>
            </a:extLst>
          </p:cNvPr>
          <p:cNvSpPr txBox="1"/>
          <p:nvPr/>
        </p:nvSpPr>
        <p:spPr>
          <a:xfrm>
            <a:off x="1620000" y="2988000"/>
            <a:ext cx="9000000" cy="295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、这台机器能做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100J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的功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、这台机器能做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100J/s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的功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、这台机器每秒做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100J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的功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、这台机器每秒做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100J/s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的功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4379443-AA57-47B1-B592-805A8965FB3A}"/>
              </a:ext>
            </a:extLst>
          </p:cNvPr>
          <p:cNvSpPr/>
          <p:nvPr/>
        </p:nvSpPr>
        <p:spPr>
          <a:xfrm>
            <a:off x="288000" y="288000"/>
            <a:ext cx="2160000" cy="576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71D74BD-94AF-4BDF-87EA-526E5BE6D77A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3B3323D-D97C-40EC-9B41-E15F5E240548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2B938CD-17CF-4178-A99E-C16F9417C770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904E285-2CDF-408A-BABA-9C98D8727FAB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88B3CF6-B172-453F-AF31-31BE678F47DE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2F24B6B-1828-4B2C-8157-54CE8F1C1FA7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84073C1-FCA9-436E-B243-92F350A15749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E00E920-171B-4862-9B6B-37AF8EA78B54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FAF5E6-619C-495A-A608-D596B1BB9AB4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52359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4EF2D5-089F-42FB-9EB5-383C5E8107AC}"/>
              </a:ext>
            </a:extLst>
          </p:cNvPr>
          <p:cNvSpPr txBox="1"/>
          <p:nvPr/>
        </p:nvSpPr>
        <p:spPr>
          <a:xfrm>
            <a:off x="1620000" y="1440000"/>
            <a:ext cx="9000000" cy="188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、如图所示，用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50N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的水平拉力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拉着物体在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2s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内沿水平方向前进了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4m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，下列说法正确的是（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9BBF8DB-8558-4470-8190-9B7599127BE4}"/>
              </a:ext>
            </a:extLst>
          </p:cNvPr>
          <p:cNvSpPr txBox="1"/>
          <p:nvPr/>
        </p:nvSpPr>
        <p:spPr>
          <a:xfrm>
            <a:off x="2392799" y="2605774"/>
            <a:ext cx="48952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6D1266-C4A4-420F-B212-34A5AD0EB5F5}"/>
              </a:ext>
            </a:extLst>
          </p:cNvPr>
          <p:cNvSpPr txBox="1"/>
          <p:nvPr/>
        </p:nvSpPr>
        <p:spPr>
          <a:xfrm>
            <a:off x="1620000" y="3294836"/>
            <a:ext cx="7832437" cy="295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、拉力做功为零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、拉力的功率为零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、拉力做功为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100J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、拉力的功率为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100W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3DB299E-A85F-49A5-BA84-61D6CD1454DC}"/>
              </a:ext>
            </a:extLst>
          </p:cNvPr>
          <p:cNvSpPr/>
          <p:nvPr/>
        </p:nvSpPr>
        <p:spPr>
          <a:xfrm>
            <a:off x="288000" y="288000"/>
            <a:ext cx="2160000" cy="576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F7DA5C5-B3B1-4D10-BB52-C7678C77FA43}"/>
              </a:ext>
            </a:extLst>
          </p:cNvPr>
          <p:cNvGrpSpPr/>
          <p:nvPr/>
        </p:nvGrpSpPr>
        <p:grpSpPr>
          <a:xfrm>
            <a:off x="6954336" y="4192936"/>
            <a:ext cx="3747182" cy="1163776"/>
            <a:chOff x="6833419" y="4208209"/>
            <a:chExt cx="2979175" cy="40312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E77C850-55A3-423C-81FE-0147D7676E49}"/>
                </a:ext>
              </a:extLst>
            </p:cNvPr>
            <p:cNvCxnSpPr/>
            <p:nvPr/>
          </p:nvCxnSpPr>
          <p:spPr>
            <a:xfrm>
              <a:off x="6833419" y="4611329"/>
              <a:ext cx="297917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8C3E13-8EB6-4A5E-ACFB-6916F1C71349}"/>
                </a:ext>
              </a:extLst>
            </p:cNvPr>
            <p:cNvSpPr/>
            <p:nvPr/>
          </p:nvSpPr>
          <p:spPr>
            <a:xfrm>
              <a:off x="7626263" y="4227871"/>
              <a:ext cx="668593" cy="38345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B985D76-09F8-4BE3-9A39-28E37994D1A5}"/>
                </a:ext>
              </a:extLst>
            </p:cNvPr>
            <p:cNvCxnSpPr>
              <a:stCxn id="6" idx="3"/>
            </p:cNvCxnSpPr>
            <p:nvPr/>
          </p:nvCxnSpPr>
          <p:spPr>
            <a:xfrm>
              <a:off x="8294856" y="4419600"/>
              <a:ext cx="89965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1CAC43B-3AEB-463B-8A5C-D1C1013B20F2}"/>
                </a:ext>
              </a:extLst>
            </p:cNvPr>
            <p:cNvSpPr txBox="1"/>
            <p:nvPr/>
          </p:nvSpPr>
          <p:spPr>
            <a:xfrm>
              <a:off x="8951747" y="4208209"/>
              <a:ext cx="572432" cy="20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zh-CN" altLang="en-US" sz="3200" baseline="-25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F03E0C4-2905-4B7B-BC41-86B0C38141D8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7561E06-CB89-4482-9E9B-0B4DEA59213B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ED5B1F6-6D24-4D3B-B282-E3E77D61ACDC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C9764E2-CDC5-49E2-9A3C-BE098CC7CD1F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61F6DB7-C6A2-4CE3-8074-9CBE01BC2CD8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3D7125B-936E-4B04-8A2C-13E517314BB8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10E0ED8-BC4F-4B05-9985-B043BCC150F9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76B85A0-8698-4D02-AF8B-231137753C7B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6D5085-05EB-450A-B4E4-4DBF50D13649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33147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4EF2D5-089F-42FB-9EB5-383C5E8107AC}"/>
              </a:ext>
            </a:extLst>
          </p:cNvPr>
          <p:cNvSpPr txBox="1"/>
          <p:nvPr/>
        </p:nvSpPr>
        <p:spPr>
          <a:xfrm>
            <a:off x="1620000" y="1260000"/>
            <a:ext cx="9000000" cy="1658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、为了增强体能，全班同学进行爬楼梯训练。体重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50kg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的小刚在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10s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内连续爬楼梯的总高度为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7m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。求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小刚爬楼梯的功率。（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g=10N/kg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D12C8AB-0D0D-42CB-B00D-AE2A666FBCE3}"/>
              </a:ext>
            </a:extLst>
          </p:cNvPr>
          <p:cNvSpPr txBox="1"/>
          <p:nvPr/>
        </p:nvSpPr>
        <p:spPr>
          <a:xfrm>
            <a:off x="1650600" y="2952000"/>
            <a:ext cx="9000000" cy="3274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解：由题意知：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800" baseline="-25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=m</a:t>
            </a:r>
            <a:r>
              <a:rPr lang="zh-CN" altLang="en-US" sz="2800" baseline="-25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g=50kgX10N/kg=500N</a:t>
            </a:r>
          </a:p>
          <a:p>
            <a:pPr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s=7m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W=Fs=G</a:t>
            </a:r>
            <a:r>
              <a:rPr lang="zh-CN" altLang="en-US" sz="2800" baseline="-25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s=500NX7m=3500J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P=W/t=3500J/10s=350W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答：小刚爬楼梯的功率为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350W 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BE77978-5BC1-456C-B0C2-122352603A8E}"/>
              </a:ext>
            </a:extLst>
          </p:cNvPr>
          <p:cNvSpPr/>
          <p:nvPr/>
        </p:nvSpPr>
        <p:spPr>
          <a:xfrm>
            <a:off x="288000" y="288000"/>
            <a:ext cx="2160000" cy="576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B4E5894-48E8-48D1-8898-5082F1EF6EC9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95212AF-E187-4AA7-8AD4-95731D5D9213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579A814-7994-4B66-B1F5-FA8D10689065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2B431ED-35EE-45E8-9E1A-44C4F44B04B8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4E246A7-763E-443A-BFEF-1D63A8CB9936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88143DA-929C-40F3-BA0B-ACA9D932810B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265F1E2-C86D-4DEE-8AE7-56325D136B93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5C31177-1440-47E0-92F8-F25078A2A670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FC3D230-73C3-417C-AFBE-62AD76C41FA4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46082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3CDDB6-07B7-4610-84B7-416065842A0D}"/>
              </a:ext>
            </a:extLst>
          </p:cNvPr>
          <p:cNvSpPr/>
          <p:nvPr/>
        </p:nvSpPr>
        <p:spPr>
          <a:xfrm>
            <a:off x="2376000" y="1440000"/>
            <a:ext cx="7200000" cy="864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、结合实例解释功率的概念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C6C3853-398E-43DC-BBC2-84E8489742C3}"/>
              </a:ext>
            </a:extLst>
          </p:cNvPr>
          <p:cNvSpPr/>
          <p:nvPr/>
        </p:nvSpPr>
        <p:spPr>
          <a:xfrm>
            <a:off x="288000" y="288000"/>
            <a:ext cx="2160000" cy="576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C2EAA28-0C91-4BA8-8BDB-225D9EA07493}"/>
              </a:ext>
            </a:extLst>
          </p:cNvPr>
          <p:cNvSpPr/>
          <p:nvPr/>
        </p:nvSpPr>
        <p:spPr>
          <a:xfrm>
            <a:off x="2376000" y="2700000"/>
            <a:ext cx="7200000" cy="1440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5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、掌握功率的计算公式，并能用公式进行简单的计算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ADF77C4-6BC7-4C64-A463-156222A82D46}"/>
              </a:ext>
            </a:extLst>
          </p:cNvPr>
          <p:cNvSpPr/>
          <p:nvPr/>
        </p:nvSpPr>
        <p:spPr>
          <a:xfrm>
            <a:off x="2376000" y="4536000"/>
            <a:ext cx="7200000" cy="864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5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、了解功率在实际中的应用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C9FEFE8-98C4-4626-A026-CCBBE6A7FF6E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CD8A4FE-C4ED-488C-8D3E-70A576D15BC9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47F0991-7FA4-49D4-B1D3-0198087C04C8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796FC4C-2586-487E-8C12-C2F4F26FF179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FF4696-6F51-4676-BBAB-B52A53243F31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8B6D20-B5E6-4C1C-A56C-8D6BCCB70E21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54AFA2-DAB9-4865-8203-DA9DD0B4F394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711A959-E6C8-4560-8AC8-6E45EF483787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5F1E3F-AD7C-4E8F-94A5-6EB4C71B38FF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46575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4EF2D5-089F-42FB-9EB5-383C5E8107AC}"/>
              </a:ext>
            </a:extLst>
          </p:cNvPr>
          <p:cNvSpPr txBox="1"/>
          <p:nvPr/>
        </p:nvSpPr>
        <p:spPr>
          <a:xfrm>
            <a:off x="1620000" y="1260000"/>
            <a:ext cx="9000000" cy="1658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、一辆汽车在水平路面上匀速行驶，速度为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30m/s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，此时汽车的发动机在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90kW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的额定功率下工作。求牵引力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的大小和所受阻力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的大小。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9E11BFB-9240-4882-8BF5-D56601B11CF8}"/>
              </a:ext>
            </a:extLst>
          </p:cNvPr>
          <p:cNvSpPr txBox="1"/>
          <p:nvPr/>
        </p:nvSpPr>
        <p:spPr>
          <a:xfrm>
            <a:off x="1620000" y="3204000"/>
            <a:ext cx="9000000" cy="2736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解：根据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P=Fv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90kW=90000W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F=P/v=90000W/ 30m/s=3000N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因为匀速行驶，所以牵引力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和阻力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是一对平衡力，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即：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F=f= 3000N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答：牵引力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的大小和所受阻力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的大小为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3000N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3F21C62-EE39-4822-B66A-63CDC861D9FF}"/>
              </a:ext>
            </a:extLst>
          </p:cNvPr>
          <p:cNvSpPr/>
          <p:nvPr/>
        </p:nvSpPr>
        <p:spPr>
          <a:xfrm>
            <a:off x="288000" y="288000"/>
            <a:ext cx="2160000" cy="576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7288C88-AD73-436A-A0B3-876BEECBC212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7D5805-C104-482E-9E77-CF9513F114E6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F029CBD-3293-4452-83A0-897E3B7107F9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29E3E89-2A4D-4B2A-B223-E8A81851EE2C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48A09B7-E74B-4A2B-A584-29411EE3BF52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19B48D-26F1-4A1D-9ED3-73D327254716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3A5556F-7BAB-40BD-8982-C1E2B62FBF99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15F46F6-181F-4C9E-8019-32F97D136C67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EB540C9-7C1A-4AB2-810E-1FD6A6893258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21172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D2E1D9-D8BB-4DAA-B1F2-891A900DDA02}"/>
              </a:ext>
            </a:extLst>
          </p:cNvPr>
          <p:cNvSpPr txBox="1"/>
          <p:nvPr/>
        </p:nvSpPr>
        <p:spPr>
          <a:xfrm>
            <a:off x="2916000" y="1317600"/>
            <a:ext cx="6810135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观看视频并思考：如何比较做功的快慢呢？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66C5F2-78C1-41B2-9883-13D5C0B77B1D}"/>
              </a:ext>
            </a:extLst>
          </p:cNvPr>
          <p:cNvSpPr/>
          <p:nvPr/>
        </p:nvSpPr>
        <p:spPr>
          <a:xfrm>
            <a:off x="288000" y="288000"/>
            <a:ext cx="2160000" cy="576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CC195A3-18F8-4D28-9F71-AF350DACADA0}"/>
              </a:ext>
            </a:extLst>
          </p:cNvPr>
          <p:cNvGrpSpPr/>
          <p:nvPr/>
        </p:nvGrpSpPr>
        <p:grpSpPr>
          <a:xfrm>
            <a:off x="2234400" y="2057924"/>
            <a:ext cx="8226890" cy="3850913"/>
            <a:chOff x="1953837" y="2045887"/>
            <a:chExt cx="7034433" cy="3850913"/>
          </a:xfrm>
        </p:grpSpPr>
        <p:pic>
          <p:nvPicPr>
            <p:cNvPr id="3" name="lv_0_20210128173312">
              <a:hlinkClick r:id="" action="ppaction://media"/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9BE4044-1331-4F34-AAF9-920F54C8C47D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4"/>
            <a:stretch>
              <a:fillRect/>
            </a:stretch>
          </p:blipFill>
          <p:spPr>
            <a:xfrm>
              <a:off x="1957941" y="2054704"/>
              <a:ext cx="7030329" cy="3842096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8CE8E82-10D2-4F6C-B39D-1AC2D82B6418}"/>
                </a:ext>
              </a:extLst>
            </p:cNvPr>
            <p:cNvSpPr txBox="1"/>
            <p:nvPr/>
          </p:nvSpPr>
          <p:spPr>
            <a:xfrm>
              <a:off x="1953837" y="2045887"/>
              <a:ext cx="703582" cy="4616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视频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1DD25E7-ACD0-464D-BD60-219B8DB35BA2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7CE5FB9-85A7-4026-831C-45FF5EAA0C8A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8C65391-080C-41AD-BE4D-CADA83D99F65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124B398-4AB3-4556-B510-1E4301CCDD43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E7BEA6A-8B1D-40DC-8EEE-0034D4BE9FD9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3D0094-2CAC-4E68-917F-E540B5207735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6FF65D0-1539-4C34-9D24-00A689B659D2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FE66FA9-6BA9-4536-84B8-BCD7A36C319E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EE1925C-D07B-497C-86F8-CD529557BBBE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43593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: 圆角 9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C8AB94C-B20C-4B32-96B7-15BA45E64A4C}"/>
              </a:ext>
            </a:extLst>
          </p:cNvPr>
          <p:cNvSpPr/>
          <p:nvPr/>
        </p:nvSpPr>
        <p:spPr>
          <a:xfrm>
            <a:off x="288000" y="288002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C603B8C-21E9-4FA9-BA95-9BD1B6B83B23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AE221A5-352B-4689-A723-87C70E755E7F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C332C23-D87F-4AA0-BFE0-0C14DC565549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BF5E804-855A-4B6B-8ECB-69E4675C9E29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4ED0983-0E66-4A96-B257-D014515C0285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1C129FD-F62E-41B5-AC37-BD45862F3A75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55AFD2E-8428-466A-A2E4-1BADF691ABDA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DAF9F67-D4D0-4E62-A339-4359656B84B5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E76B4A0-9130-4873-9A15-B1582845FDEE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32FEC9E-5F27-4AEC-8C41-B178A2F3C0EE}"/>
              </a:ext>
            </a:extLst>
          </p:cNvPr>
          <p:cNvSpPr txBox="1"/>
          <p:nvPr/>
        </p:nvSpPr>
        <p:spPr>
          <a:xfrm>
            <a:off x="8792078" y="1994319"/>
            <a:ext cx="2348169" cy="16589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分别用定滑轮和起重机搬把砖搬到楼顶。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F4BE635-F016-45E4-ABF6-AB73B35D0E24}"/>
              </a:ext>
            </a:extLst>
          </p:cNvPr>
          <p:cNvGrpSpPr/>
          <p:nvPr/>
        </p:nvGrpSpPr>
        <p:grpSpPr>
          <a:xfrm>
            <a:off x="1620000" y="2268000"/>
            <a:ext cx="9283974" cy="3633889"/>
            <a:chOff x="1791859" y="1845952"/>
            <a:chExt cx="9283974" cy="363388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9B3ADE6-E12B-4683-A267-F11B8FC39F0E}"/>
                </a:ext>
              </a:extLst>
            </p:cNvPr>
            <p:cNvGrpSpPr/>
            <p:nvPr/>
          </p:nvGrpSpPr>
          <p:grpSpPr>
            <a:xfrm>
              <a:off x="2285564" y="3562897"/>
              <a:ext cx="891193" cy="1800000"/>
              <a:chOff x="2232000" y="2880000"/>
              <a:chExt cx="1080000" cy="2592001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C695F31-6723-4072-8337-5A77C7EF809E}"/>
                  </a:ext>
                </a:extLst>
              </p:cNvPr>
              <p:cNvSpPr/>
              <p:nvPr/>
            </p:nvSpPr>
            <p:spPr>
              <a:xfrm>
                <a:off x="2232000" y="5184000"/>
                <a:ext cx="1080000" cy="288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947A04-7E95-4718-87EC-38B76758708C}"/>
                  </a:ext>
                </a:extLst>
              </p:cNvPr>
              <p:cNvSpPr/>
              <p:nvPr/>
            </p:nvSpPr>
            <p:spPr>
              <a:xfrm>
                <a:off x="2232000" y="4896000"/>
                <a:ext cx="1080000" cy="288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5648FCA-6ADA-4237-8BAB-3402DD465BBB}"/>
                  </a:ext>
                </a:extLst>
              </p:cNvPr>
              <p:cNvSpPr/>
              <p:nvPr/>
            </p:nvSpPr>
            <p:spPr>
              <a:xfrm>
                <a:off x="2232000" y="4608000"/>
                <a:ext cx="1080000" cy="288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9463465-6067-4E21-83C2-CA30F60BF0B3}"/>
                  </a:ext>
                </a:extLst>
              </p:cNvPr>
              <p:cNvSpPr/>
              <p:nvPr/>
            </p:nvSpPr>
            <p:spPr>
              <a:xfrm>
                <a:off x="2232000" y="4320000"/>
                <a:ext cx="1080000" cy="288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12</a:t>
                </a:r>
              </a:p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932C96D-9CFF-417F-8D64-807F3E1D5BD3}"/>
                  </a:ext>
                </a:extLst>
              </p:cNvPr>
              <p:cNvSpPr/>
              <p:nvPr/>
            </p:nvSpPr>
            <p:spPr>
              <a:xfrm>
                <a:off x="2232000" y="4032000"/>
                <a:ext cx="1080000" cy="288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EE15B0-17C8-488C-8D1F-61A61CE4193D}"/>
                  </a:ext>
                </a:extLst>
              </p:cNvPr>
              <p:cNvSpPr/>
              <p:nvPr/>
            </p:nvSpPr>
            <p:spPr>
              <a:xfrm>
                <a:off x="2232000" y="3744000"/>
                <a:ext cx="1080000" cy="288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AD660DC-F244-4B48-8D81-59A774CD14DB}"/>
                  </a:ext>
                </a:extLst>
              </p:cNvPr>
              <p:cNvSpPr/>
              <p:nvPr/>
            </p:nvSpPr>
            <p:spPr>
              <a:xfrm>
                <a:off x="2232000" y="3456000"/>
                <a:ext cx="1080000" cy="288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8684FAB-E20B-4C42-B93D-FDA396BFE1E0}"/>
                  </a:ext>
                </a:extLst>
              </p:cNvPr>
              <p:cNvSpPr/>
              <p:nvPr/>
            </p:nvSpPr>
            <p:spPr>
              <a:xfrm>
                <a:off x="2232000" y="2880000"/>
                <a:ext cx="1080000" cy="288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0CE56CF-B4D3-4C37-AF3E-C5BF0A67F9AC}"/>
                  </a:ext>
                </a:extLst>
              </p:cNvPr>
              <p:cNvSpPr/>
              <p:nvPr/>
            </p:nvSpPr>
            <p:spPr>
              <a:xfrm>
                <a:off x="2232000" y="3168000"/>
                <a:ext cx="1080000" cy="288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93DC48-A78F-4B22-8945-E05C7FF93E4C}"/>
                </a:ext>
              </a:extLst>
            </p:cNvPr>
            <p:cNvGrpSpPr/>
            <p:nvPr/>
          </p:nvGrpSpPr>
          <p:grpSpPr>
            <a:xfrm>
              <a:off x="7252183" y="3564000"/>
              <a:ext cx="892800" cy="1800000"/>
              <a:chOff x="2232000" y="2880000"/>
              <a:chExt cx="1080000" cy="2592001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95B27E4-B00F-472D-81C6-D85F86C8C1BA}"/>
                  </a:ext>
                </a:extLst>
              </p:cNvPr>
              <p:cNvSpPr/>
              <p:nvPr/>
            </p:nvSpPr>
            <p:spPr>
              <a:xfrm>
                <a:off x="2232000" y="5184000"/>
                <a:ext cx="1080000" cy="288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A6DEE70-0735-4680-8BE9-9355757F58F6}"/>
                  </a:ext>
                </a:extLst>
              </p:cNvPr>
              <p:cNvSpPr/>
              <p:nvPr/>
            </p:nvSpPr>
            <p:spPr>
              <a:xfrm>
                <a:off x="2232000" y="4896000"/>
                <a:ext cx="1080000" cy="288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7BFD2B-2B16-4154-B1DA-23C8ED9FD55A}"/>
                  </a:ext>
                </a:extLst>
              </p:cNvPr>
              <p:cNvSpPr/>
              <p:nvPr/>
            </p:nvSpPr>
            <p:spPr>
              <a:xfrm>
                <a:off x="2232000" y="4608000"/>
                <a:ext cx="1080000" cy="288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9E75917-6C3F-4F25-A22B-8A7EFEEB9BDD}"/>
                  </a:ext>
                </a:extLst>
              </p:cNvPr>
              <p:cNvSpPr/>
              <p:nvPr/>
            </p:nvSpPr>
            <p:spPr>
              <a:xfrm>
                <a:off x="2232000" y="4320000"/>
                <a:ext cx="1080000" cy="288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12</a:t>
                </a:r>
              </a:p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B2B3B5B-9542-47BE-A4B1-B0744C44AE6F}"/>
                  </a:ext>
                </a:extLst>
              </p:cNvPr>
              <p:cNvSpPr/>
              <p:nvPr/>
            </p:nvSpPr>
            <p:spPr>
              <a:xfrm>
                <a:off x="2232000" y="4032000"/>
                <a:ext cx="1080000" cy="288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D30924D-B0CD-499C-9A27-84BEDB3B1141}"/>
                  </a:ext>
                </a:extLst>
              </p:cNvPr>
              <p:cNvSpPr/>
              <p:nvPr/>
            </p:nvSpPr>
            <p:spPr>
              <a:xfrm>
                <a:off x="2232000" y="3744000"/>
                <a:ext cx="1080000" cy="288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ABB981-6091-4BB4-8728-22B5FF7FC52D}"/>
                  </a:ext>
                </a:extLst>
              </p:cNvPr>
              <p:cNvSpPr/>
              <p:nvPr/>
            </p:nvSpPr>
            <p:spPr>
              <a:xfrm>
                <a:off x="2232000" y="3456000"/>
                <a:ext cx="1080000" cy="288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77ED2F-ABF2-4B5A-97EB-0C9BF1709B0E}"/>
                  </a:ext>
                </a:extLst>
              </p:cNvPr>
              <p:cNvSpPr/>
              <p:nvPr/>
            </p:nvSpPr>
            <p:spPr>
              <a:xfrm>
                <a:off x="2232000" y="2880000"/>
                <a:ext cx="1080000" cy="288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08A805A-3109-424B-B4EC-80192CBEF4E9}"/>
                  </a:ext>
                </a:extLst>
              </p:cNvPr>
              <p:cNvSpPr/>
              <p:nvPr/>
            </p:nvSpPr>
            <p:spPr>
              <a:xfrm>
                <a:off x="2232000" y="3168000"/>
                <a:ext cx="1080000" cy="288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6CB202B-DC81-41FA-82AE-2398D6BFF296}"/>
                </a:ext>
              </a:extLst>
            </p:cNvPr>
            <p:cNvSpPr/>
            <p:nvPr/>
          </p:nvSpPr>
          <p:spPr>
            <a:xfrm>
              <a:off x="1901229" y="2481845"/>
              <a:ext cx="1769816" cy="108000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70C45E-03E0-442C-9E8B-C9C847E6B878}"/>
                </a:ext>
              </a:extLst>
            </p:cNvPr>
            <p:cNvSpPr/>
            <p:nvPr/>
          </p:nvSpPr>
          <p:spPr>
            <a:xfrm>
              <a:off x="6527492" y="2480400"/>
              <a:ext cx="1769816" cy="108000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FD6D2A6-1053-456C-BF85-C3DCD3C9D557}"/>
                </a:ext>
              </a:extLst>
            </p:cNvPr>
            <p:cNvGrpSpPr/>
            <p:nvPr/>
          </p:nvGrpSpPr>
          <p:grpSpPr>
            <a:xfrm>
              <a:off x="3864289" y="1845952"/>
              <a:ext cx="1542144" cy="3633889"/>
              <a:chOff x="3973753" y="1335300"/>
              <a:chExt cx="1519211" cy="4350563"/>
            </a:xfrm>
          </p:grpSpPr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44EEFC9-73C8-43F9-833C-36ED96BE96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25687" y="4125363"/>
                <a:ext cx="767277" cy="1560500"/>
              </a:xfrm>
              <a:prstGeom prst="rect">
                <a:avLst/>
              </a:prstGeom>
            </p:spPr>
          </p:pic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EB2A3F9-9C99-4DDA-B09C-995AB2DAA40F}"/>
                  </a:ext>
                </a:extLst>
              </p:cNvPr>
              <p:cNvGrpSpPr/>
              <p:nvPr/>
            </p:nvGrpSpPr>
            <p:grpSpPr>
              <a:xfrm>
                <a:off x="3973753" y="1335300"/>
                <a:ext cx="1059536" cy="3130185"/>
                <a:chOff x="4067666" y="1666167"/>
                <a:chExt cx="1059536" cy="3130185"/>
              </a:xfrm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046483A-6A66-4D65-8F44-1B085D1EEE63}"/>
                    </a:ext>
                  </a:extLst>
                </p:cNvPr>
                <p:cNvSpPr/>
                <p:nvPr/>
              </p:nvSpPr>
              <p:spPr>
                <a:xfrm>
                  <a:off x="4267807" y="2087805"/>
                  <a:ext cx="576000" cy="576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E82F602-8F4F-4060-83E9-593D48297E5F}"/>
                    </a:ext>
                  </a:extLst>
                </p:cNvPr>
                <p:cNvCxnSpPr/>
                <p:nvPr/>
              </p:nvCxnSpPr>
              <p:spPr>
                <a:xfrm>
                  <a:off x="4067666" y="1666168"/>
                  <a:ext cx="976283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D1D1A29-060C-40F7-B837-E5CD7B5E3493}"/>
                    </a:ext>
                  </a:extLst>
                </p:cNvPr>
                <p:cNvCxnSpPr/>
                <p:nvPr/>
              </p:nvCxnSpPr>
              <p:spPr>
                <a:xfrm flipH="1">
                  <a:off x="4555807" y="1666167"/>
                  <a:ext cx="0" cy="720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4D30AC8-8791-416F-A05B-823081016A77}"/>
                    </a:ext>
                  </a:extLst>
                </p:cNvPr>
                <p:cNvCxnSpPr/>
                <p:nvPr/>
              </p:nvCxnSpPr>
              <p:spPr>
                <a:xfrm flipH="1">
                  <a:off x="4267807" y="2386167"/>
                  <a:ext cx="0" cy="1009189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221CC41-DFC6-49C7-A790-7CD7F1C37EB9}"/>
                    </a:ext>
                  </a:extLst>
                </p:cNvPr>
                <p:cNvCxnSpPr/>
                <p:nvPr/>
              </p:nvCxnSpPr>
              <p:spPr>
                <a:xfrm>
                  <a:off x="4843807" y="2331592"/>
                  <a:ext cx="283395" cy="246476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B230DC5-AE35-46EE-B739-B14683805BCE}"/>
                  </a:ext>
                </a:extLst>
              </p:cNvPr>
              <p:cNvCxnSpPr/>
              <p:nvPr/>
            </p:nvCxnSpPr>
            <p:spPr>
              <a:xfrm>
                <a:off x="5033289" y="4451222"/>
                <a:ext cx="335193" cy="496608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E18A2A8-2694-4D80-A96B-DFF50F75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4271" y="3562897"/>
              <a:ext cx="2561562" cy="1888901"/>
            </a:xfrm>
            <a:prstGeom prst="rect">
              <a:avLst/>
            </a:prstGeom>
          </p:spPr>
        </p:pic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39F35DB-21F7-40A4-A812-6E761F532F00}"/>
                </a:ext>
              </a:extLst>
            </p:cNvPr>
            <p:cNvSpPr txBox="1"/>
            <p:nvPr/>
          </p:nvSpPr>
          <p:spPr>
            <a:xfrm>
              <a:off x="1791859" y="2113202"/>
              <a:ext cx="794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楼顶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DD8AE19-F167-4116-9E7A-9418EE39B479}"/>
                </a:ext>
              </a:extLst>
            </p:cNvPr>
            <p:cNvSpPr txBox="1"/>
            <p:nvPr/>
          </p:nvSpPr>
          <p:spPr>
            <a:xfrm>
              <a:off x="6426006" y="2113200"/>
              <a:ext cx="794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楼顶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14FB11F-D05D-4F02-A384-8F3E14768A50}"/>
                </a:ext>
              </a:extLst>
            </p:cNvPr>
            <p:cNvSpPr txBox="1"/>
            <p:nvPr/>
          </p:nvSpPr>
          <p:spPr>
            <a:xfrm>
              <a:off x="2478808" y="3164330"/>
              <a:ext cx="486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砖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E5D457-7F06-4A36-AA9C-B751379E8233}"/>
                </a:ext>
              </a:extLst>
            </p:cNvPr>
            <p:cNvSpPr txBox="1"/>
            <p:nvPr/>
          </p:nvSpPr>
          <p:spPr>
            <a:xfrm>
              <a:off x="7449587" y="3183907"/>
              <a:ext cx="486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砖</a:t>
              </a: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7AC1FEB-2D8F-415B-A579-7206513D0C9E}"/>
              </a:ext>
            </a:extLst>
          </p:cNvPr>
          <p:cNvSpPr txBox="1"/>
          <p:nvPr/>
        </p:nvSpPr>
        <p:spPr>
          <a:xfrm>
            <a:off x="1619999" y="1260000"/>
            <a:ext cx="7337184" cy="584775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做功相同，比较时间，用时少的做功快。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46565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C603B8C-21E9-4FA9-BA95-9BD1B6B83B23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AE221A5-352B-4689-A723-87C70E755E7F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C332C23-D87F-4AA0-BFE0-0C14DC565549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BF5E804-855A-4B6B-8ECB-69E4675C9E29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4ED0983-0E66-4A96-B257-D014515C0285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1C129FD-F62E-41B5-AC37-BD45862F3A75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55AFD2E-8428-466A-A2E4-1BADF691ABDA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DAF9F67-D4D0-4E62-A339-4359656B84B5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E76B4A0-9130-4873-9A15-B1582845FDEE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32FEC9E-5F27-4AEC-8C41-B178A2F3C0EE}"/>
              </a:ext>
            </a:extLst>
          </p:cNvPr>
          <p:cNvSpPr txBox="1"/>
          <p:nvPr/>
        </p:nvSpPr>
        <p:spPr>
          <a:xfrm>
            <a:off x="8893123" y="2593724"/>
            <a:ext cx="1759486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分钟后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EEC04C2-C9E6-4972-833C-95DA58864476}"/>
              </a:ext>
            </a:extLst>
          </p:cNvPr>
          <p:cNvGrpSpPr/>
          <p:nvPr/>
        </p:nvGrpSpPr>
        <p:grpSpPr>
          <a:xfrm>
            <a:off x="1672995" y="1898775"/>
            <a:ext cx="8955211" cy="4265706"/>
            <a:chOff x="1655112" y="827408"/>
            <a:chExt cx="8955211" cy="426570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9B3ADE6-E12B-4683-A267-F11B8FC39F0E}"/>
                </a:ext>
              </a:extLst>
            </p:cNvPr>
            <p:cNvGrpSpPr/>
            <p:nvPr/>
          </p:nvGrpSpPr>
          <p:grpSpPr>
            <a:xfrm>
              <a:off x="2521912" y="3857693"/>
              <a:ext cx="891193" cy="1200000"/>
              <a:chOff x="2232000" y="3744000"/>
              <a:chExt cx="1080000" cy="1728001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C695F31-6723-4072-8337-5A77C7EF809E}"/>
                  </a:ext>
                </a:extLst>
              </p:cNvPr>
              <p:cNvSpPr/>
              <p:nvPr/>
            </p:nvSpPr>
            <p:spPr>
              <a:xfrm>
                <a:off x="2232000" y="5184000"/>
                <a:ext cx="1080000" cy="288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947A04-7E95-4718-87EC-38B76758708C}"/>
                  </a:ext>
                </a:extLst>
              </p:cNvPr>
              <p:cNvSpPr/>
              <p:nvPr/>
            </p:nvSpPr>
            <p:spPr>
              <a:xfrm>
                <a:off x="2232000" y="4896000"/>
                <a:ext cx="1080000" cy="288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5648FCA-6ADA-4237-8BAB-3402DD465BBB}"/>
                  </a:ext>
                </a:extLst>
              </p:cNvPr>
              <p:cNvSpPr/>
              <p:nvPr/>
            </p:nvSpPr>
            <p:spPr>
              <a:xfrm>
                <a:off x="2232000" y="4608000"/>
                <a:ext cx="1080000" cy="288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9463465-6067-4E21-83C2-CA30F60BF0B3}"/>
                  </a:ext>
                </a:extLst>
              </p:cNvPr>
              <p:cNvSpPr/>
              <p:nvPr/>
            </p:nvSpPr>
            <p:spPr>
              <a:xfrm>
                <a:off x="2232000" y="4320000"/>
                <a:ext cx="1080000" cy="288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12</a:t>
                </a:r>
              </a:p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932C96D-9CFF-417F-8D64-807F3E1D5BD3}"/>
                  </a:ext>
                </a:extLst>
              </p:cNvPr>
              <p:cNvSpPr/>
              <p:nvPr/>
            </p:nvSpPr>
            <p:spPr>
              <a:xfrm>
                <a:off x="2232000" y="4032000"/>
                <a:ext cx="1080000" cy="288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EE15B0-17C8-488C-8D1F-61A61CE4193D}"/>
                  </a:ext>
                </a:extLst>
              </p:cNvPr>
              <p:cNvSpPr/>
              <p:nvPr/>
            </p:nvSpPr>
            <p:spPr>
              <a:xfrm>
                <a:off x="2232000" y="3744000"/>
                <a:ext cx="1080000" cy="288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93DC48-A78F-4B22-8945-E05C7FF93E4C}"/>
                </a:ext>
              </a:extLst>
            </p:cNvPr>
            <p:cNvGrpSpPr/>
            <p:nvPr/>
          </p:nvGrpSpPr>
          <p:grpSpPr>
            <a:xfrm>
              <a:off x="7062995" y="4426251"/>
              <a:ext cx="892800" cy="600000"/>
              <a:chOff x="1667683" y="4576807"/>
              <a:chExt cx="1080000" cy="864001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95B27E4-B00F-472D-81C6-D85F86C8C1BA}"/>
                  </a:ext>
                </a:extLst>
              </p:cNvPr>
              <p:cNvSpPr/>
              <p:nvPr/>
            </p:nvSpPr>
            <p:spPr>
              <a:xfrm>
                <a:off x="1667683" y="5152806"/>
                <a:ext cx="1080000" cy="288002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A6DEE70-0735-4680-8BE9-9355757F58F6}"/>
                  </a:ext>
                </a:extLst>
              </p:cNvPr>
              <p:cNvSpPr/>
              <p:nvPr/>
            </p:nvSpPr>
            <p:spPr>
              <a:xfrm>
                <a:off x="1667683" y="4864806"/>
                <a:ext cx="1080000" cy="288002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7BFD2B-2B16-4154-B1DA-23C8ED9FD55A}"/>
                  </a:ext>
                </a:extLst>
              </p:cNvPr>
              <p:cNvSpPr/>
              <p:nvPr/>
            </p:nvSpPr>
            <p:spPr>
              <a:xfrm>
                <a:off x="1667683" y="4576807"/>
                <a:ext cx="1080000" cy="288000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6CB202B-DC81-41FA-82AE-2398D6BFF296}"/>
                </a:ext>
              </a:extLst>
            </p:cNvPr>
            <p:cNvSpPr/>
            <p:nvPr/>
          </p:nvSpPr>
          <p:spPr>
            <a:xfrm>
              <a:off x="1700467" y="2423645"/>
              <a:ext cx="1769816" cy="108000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70C45E-03E0-442C-9E8B-C9C847E6B878}"/>
                </a:ext>
              </a:extLst>
            </p:cNvPr>
            <p:cNvSpPr/>
            <p:nvPr/>
          </p:nvSpPr>
          <p:spPr>
            <a:xfrm>
              <a:off x="6222416" y="2402487"/>
              <a:ext cx="1769816" cy="108000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FD6D2A6-1053-456C-BF85-C3DCD3C9D557}"/>
                </a:ext>
              </a:extLst>
            </p:cNvPr>
            <p:cNvGrpSpPr/>
            <p:nvPr/>
          </p:nvGrpSpPr>
          <p:grpSpPr>
            <a:xfrm>
              <a:off x="3973125" y="1459225"/>
              <a:ext cx="1542144" cy="3633889"/>
              <a:chOff x="3973753" y="1335300"/>
              <a:chExt cx="1519211" cy="4350563"/>
            </a:xfrm>
          </p:grpSpPr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44EEFC9-73C8-43F9-833C-36ED96BE96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25687" y="4125363"/>
                <a:ext cx="767277" cy="1560500"/>
              </a:xfrm>
              <a:prstGeom prst="rect">
                <a:avLst/>
              </a:prstGeom>
            </p:spPr>
          </p:pic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EB2A3F9-9C99-4DDA-B09C-995AB2DAA40F}"/>
                  </a:ext>
                </a:extLst>
              </p:cNvPr>
              <p:cNvGrpSpPr/>
              <p:nvPr/>
            </p:nvGrpSpPr>
            <p:grpSpPr>
              <a:xfrm>
                <a:off x="3973753" y="1335300"/>
                <a:ext cx="1059536" cy="3130185"/>
                <a:chOff x="4067666" y="1666167"/>
                <a:chExt cx="1059536" cy="3130185"/>
              </a:xfrm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046483A-6A66-4D65-8F44-1B085D1EEE63}"/>
                    </a:ext>
                  </a:extLst>
                </p:cNvPr>
                <p:cNvSpPr/>
                <p:nvPr/>
              </p:nvSpPr>
              <p:spPr>
                <a:xfrm>
                  <a:off x="4267807" y="2087805"/>
                  <a:ext cx="576000" cy="57600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E82F602-8F4F-4060-83E9-593D48297E5F}"/>
                    </a:ext>
                  </a:extLst>
                </p:cNvPr>
                <p:cNvCxnSpPr/>
                <p:nvPr/>
              </p:nvCxnSpPr>
              <p:spPr>
                <a:xfrm>
                  <a:off x="4067666" y="1666168"/>
                  <a:ext cx="976283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D1D1A29-060C-40F7-B837-E5CD7B5E3493}"/>
                    </a:ext>
                  </a:extLst>
                </p:cNvPr>
                <p:cNvCxnSpPr/>
                <p:nvPr/>
              </p:nvCxnSpPr>
              <p:spPr>
                <a:xfrm flipH="1">
                  <a:off x="4555807" y="1666167"/>
                  <a:ext cx="0" cy="720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4D30AC8-8791-416F-A05B-823081016A77}"/>
                    </a:ext>
                  </a:extLst>
                </p:cNvPr>
                <p:cNvCxnSpPr/>
                <p:nvPr/>
              </p:nvCxnSpPr>
              <p:spPr>
                <a:xfrm flipH="1">
                  <a:off x="4267807" y="2386167"/>
                  <a:ext cx="0" cy="1009189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221CC41-DFC6-49C7-A790-7CD7F1C37EB9}"/>
                    </a:ext>
                  </a:extLst>
                </p:cNvPr>
                <p:cNvCxnSpPr/>
                <p:nvPr/>
              </p:nvCxnSpPr>
              <p:spPr>
                <a:xfrm>
                  <a:off x="4843807" y="2331592"/>
                  <a:ext cx="283395" cy="246476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B230DC5-AE35-46EE-B739-B14683805BCE}"/>
                  </a:ext>
                </a:extLst>
              </p:cNvPr>
              <p:cNvCxnSpPr/>
              <p:nvPr/>
            </p:nvCxnSpPr>
            <p:spPr>
              <a:xfrm>
                <a:off x="5033289" y="4451222"/>
                <a:ext cx="335193" cy="496608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E18A2A8-2694-4D80-A96B-DFF50F75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4858" y="3167693"/>
              <a:ext cx="2575465" cy="1890000"/>
            </a:xfrm>
            <a:prstGeom prst="rect">
              <a:avLst/>
            </a:prstGeom>
          </p:spPr>
        </p:pic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39F35DB-21F7-40A4-A812-6E761F532F00}"/>
                </a:ext>
              </a:extLst>
            </p:cNvPr>
            <p:cNvSpPr txBox="1"/>
            <p:nvPr/>
          </p:nvSpPr>
          <p:spPr>
            <a:xfrm>
              <a:off x="1655112" y="2045577"/>
              <a:ext cx="794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楼顶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DD8AE19-F167-4116-9E7A-9418EE39B479}"/>
                </a:ext>
              </a:extLst>
            </p:cNvPr>
            <p:cNvSpPr txBox="1"/>
            <p:nvPr/>
          </p:nvSpPr>
          <p:spPr>
            <a:xfrm>
              <a:off x="6176263" y="2036264"/>
              <a:ext cx="794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楼顶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14FB11F-D05D-4F02-A384-8F3E14768A50}"/>
                </a:ext>
              </a:extLst>
            </p:cNvPr>
            <p:cNvSpPr txBox="1"/>
            <p:nvPr/>
          </p:nvSpPr>
          <p:spPr>
            <a:xfrm>
              <a:off x="2759250" y="3512095"/>
              <a:ext cx="486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砖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E5D457-7F06-4A36-AA9C-B751379E8233}"/>
                </a:ext>
              </a:extLst>
            </p:cNvPr>
            <p:cNvSpPr txBox="1"/>
            <p:nvPr/>
          </p:nvSpPr>
          <p:spPr>
            <a:xfrm>
              <a:off x="7233206" y="4062228"/>
              <a:ext cx="486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砖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4DC143E-0A97-49D7-A888-D5A716AA1D80}"/>
                </a:ext>
              </a:extLst>
            </p:cNvPr>
            <p:cNvGrpSpPr/>
            <p:nvPr/>
          </p:nvGrpSpPr>
          <p:grpSpPr>
            <a:xfrm>
              <a:off x="2529331" y="1824037"/>
              <a:ext cx="891193" cy="600001"/>
              <a:chOff x="2956086" y="1461270"/>
              <a:chExt cx="891193" cy="600001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48AB87C-5E2D-4565-A995-AB4F9B3C0EA8}"/>
                  </a:ext>
                </a:extLst>
              </p:cNvPr>
              <p:cNvSpPr/>
              <p:nvPr/>
            </p:nvSpPr>
            <p:spPr>
              <a:xfrm>
                <a:off x="2956086" y="1861270"/>
                <a:ext cx="891193" cy="200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3226660-5B72-4322-B617-BB3DC5A74A2E}"/>
                  </a:ext>
                </a:extLst>
              </p:cNvPr>
              <p:cNvSpPr/>
              <p:nvPr/>
            </p:nvSpPr>
            <p:spPr>
              <a:xfrm>
                <a:off x="2956086" y="1461270"/>
                <a:ext cx="891193" cy="200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37F77E-4510-45A4-AD81-D225C829C6A8}"/>
                  </a:ext>
                </a:extLst>
              </p:cNvPr>
              <p:cNvSpPr/>
              <p:nvPr/>
            </p:nvSpPr>
            <p:spPr>
              <a:xfrm>
                <a:off x="2956086" y="1661270"/>
                <a:ext cx="891193" cy="200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ABC933E-5186-4439-A7E7-A6A0D6364DC0}"/>
                </a:ext>
              </a:extLst>
            </p:cNvPr>
            <p:cNvGrpSpPr/>
            <p:nvPr/>
          </p:nvGrpSpPr>
          <p:grpSpPr>
            <a:xfrm>
              <a:off x="7045432" y="1192520"/>
              <a:ext cx="892800" cy="1200001"/>
              <a:chOff x="6983704" y="860577"/>
              <a:chExt cx="892800" cy="1200001"/>
            </a:xfrm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51E878C-EAF5-4757-AF8F-A0138D34E3F1}"/>
                  </a:ext>
                </a:extLst>
              </p:cNvPr>
              <p:cNvSpPr/>
              <p:nvPr/>
            </p:nvSpPr>
            <p:spPr>
              <a:xfrm>
                <a:off x="6983704" y="1860577"/>
                <a:ext cx="892800" cy="200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12</a:t>
                </a:r>
              </a:p>
              <a:p>
                <a:pPr algn="ctr"/>
                <a:endParaRPr lang="zh-CN" altLang="en-US"/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9A27B45-B0BF-4D51-B1AB-F93D5F483904}"/>
                  </a:ext>
                </a:extLst>
              </p:cNvPr>
              <p:cNvSpPr/>
              <p:nvPr/>
            </p:nvSpPr>
            <p:spPr>
              <a:xfrm>
                <a:off x="6983704" y="1660577"/>
                <a:ext cx="892800" cy="200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6FDF9E-7191-4C0D-A09C-97721EB34577}"/>
                  </a:ext>
                </a:extLst>
              </p:cNvPr>
              <p:cNvSpPr/>
              <p:nvPr/>
            </p:nvSpPr>
            <p:spPr>
              <a:xfrm>
                <a:off x="6983704" y="1460577"/>
                <a:ext cx="892800" cy="200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F14F558-9595-4533-908E-4C163CA36EF1}"/>
                  </a:ext>
                </a:extLst>
              </p:cNvPr>
              <p:cNvSpPr/>
              <p:nvPr/>
            </p:nvSpPr>
            <p:spPr>
              <a:xfrm>
                <a:off x="6983704" y="1260577"/>
                <a:ext cx="892800" cy="200001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91B3CD4-175E-4703-98FF-3942B90686D8}"/>
                  </a:ext>
                </a:extLst>
              </p:cNvPr>
              <p:cNvSpPr/>
              <p:nvPr/>
            </p:nvSpPr>
            <p:spPr>
              <a:xfrm>
                <a:off x="6983704" y="860577"/>
                <a:ext cx="892800" cy="20000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45EA022-08F4-402C-B82E-D106CF9EA327}"/>
                  </a:ext>
                </a:extLst>
              </p:cNvPr>
              <p:cNvSpPr/>
              <p:nvPr/>
            </p:nvSpPr>
            <p:spPr>
              <a:xfrm>
                <a:off x="6983704" y="1060577"/>
                <a:ext cx="892800" cy="200001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EE98662-D81F-4BAF-88D1-1702808A6721}"/>
                </a:ext>
              </a:extLst>
            </p:cNvPr>
            <p:cNvSpPr txBox="1"/>
            <p:nvPr/>
          </p:nvSpPr>
          <p:spPr>
            <a:xfrm>
              <a:off x="7276479" y="827408"/>
              <a:ext cx="486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砖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6DADDF2-9CD8-4CB6-9F0D-926906BDB5A9}"/>
                </a:ext>
              </a:extLst>
            </p:cNvPr>
            <p:cNvSpPr txBox="1"/>
            <p:nvPr/>
          </p:nvSpPr>
          <p:spPr>
            <a:xfrm>
              <a:off x="2785232" y="1485495"/>
              <a:ext cx="486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砖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6B8D38-2C31-483B-8B86-000D2C1ECD68}"/>
              </a:ext>
            </a:extLst>
          </p:cNvPr>
          <p:cNvSpPr txBox="1"/>
          <p:nvPr/>
        </p:nvSpPr>
        <p:spPr>
          <a:xfrm>
            <a:off x="1619999" y="1260000"/>
            <a:ext cx="7337184" cy="584775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时间相同，比较做功，做功多的做功快。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C6A62C-F785-4666-A076-C26887D96FF3}"/>
              </a:ext>
            </a:extLst>
          </p:cNvPr>
          <p:cNvSpPr/>
          <p:nvPr/>
        </p:nvSpPr>
        <p:spPr>
          <a:xfrm>
            <a:off x="288000" y="288002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</p:spTree>
    <p:extLst>
      <p:ext uri="{BB962C8B-B14F-4D97-AF65-F5344CB8AC3E}">
        <p14:creationId xmlns:p14="http://schemas.microsoft.com/office/powerpoint/2010/main" val="22098060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7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文本框 14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C68D09A-90AF-4466-8902-9874C366C99F}"/>
              </a:ext>
            </a:extLst>
          </p:cNvPr>
          <p:cNvSpPr txBox="1"/>
          <p:nvPr/>
        </p:nvSpPr>
        <p:spPr>
          <a:xfrm>
            <a:off x="1620000" y="1440000"/>
            <a:ext cx="9000000" cy="126720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爬同样高的楼梯，体重不同的人做的功不同，“走”和“跑”所用的时间也不同。</a:t>
            </a:r>
            <a:endParaRPr lang="zh-CN" altLang="en-US" sz="3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3CDF25-FE03-472C-A545-46125707E64C}"/>
              </a:ext>
            </a:extLst>
          </p:cNvPr>
          <p:cNvSpPr txBox="1"/>
          <p:nvPr/>
        </p:nvSpPr>
        <p:spPr>
          <a:xfrm>
            <a:off x="2991193" y="5287610"/>
            <a:ext cx="7145310" cy="112037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做功不同，做功时间也不同，怎样来比较做功的快慢呢？</a:t>
            </a:r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772389-7FB5-478C-BE2D-CC13BE17BE2E}"/>
              </a:ext>
            </a:extLst>
          </p:cNvPr>
          <p:cNvGrpSpPr/>
          <p:nvPr/>
        </p:nvGrpSpPr>
        <p:grpSpPr>
          <a:xfrm>
            <a:off x="1620000" y="2880000"/>
            <a:ext cx="3725957" cy="2257200"/>
            <a:chOff x="1620000" y="3240000"/>
            <a:chExt cx="3725957" cy="2257200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EE633A1-0136-48EA-9ABE-25EB57A252CB}"/>
                </a:ext>
              </a:extLst>
            </p:cNvPr>
            <p:cNvGrpSpPr/>
            <p:nvPr/>
          </p:nvGrpSpPr>
          <p:grpSpPr>
            <a:xfrm>
              <a:off x="1620000" y="3240000"/>
              <a:ext cx="3725957" cy="2257200"/>
              <a:chOff x="2025239" y="3866024"/>
              <a:chExt cx="3725957" cy="1882760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grpSpPr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3D8ECEC-75BB-4948-8105-F494A83D5082}"/>
                  </a:ext>
                </a:extLst>
              </p:cNvPr>
              <p:cNvSpPr txBox="1"/>
              <p:nvPr/>
            </p:nvSpPr>
            <p:spPr>
              <a:xfrm>
                <a:off x="2025239" y="3866024"/>
                <a:ext cx="3725957" cy="188276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F27096-D587-4F4B-85B6-B6264E446967}"/>
                  </a:ext>
                </a:extLst>
              </p:cNvPr>
              <p:cNvGrpSpPr/>
              <p:nvPr/>
            </p:nvGrpSpPr>
            <p:grpSpPr>
              <a:xfrm>
                <a:off x="2378524" y="4112110"/>
                <a:ext cx="2982791" cy="1305890"/>
                <a:chOff x="2982409" y="2385561"/>
                <a:chExt cx="2982791" cy="1305890"/>
              </a:xfrm>
              <a:grpFill/>
            </p:grpSpPr>
            <p:grpSp>
              <p:nvGrpSpPr>
                <p:cNvPr id="105" name="组合 104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1388086-3C7F-4598-A6BB-9545DF48060A}"/>
                    </a:ext>
                  </a:extLst>
                </p:cNvPr>
                <p:cNvGrpSpPr/>
                <p:nvPr/>
              </p:nvGrpSpPr>
              <p:grpSpPr>
                <a:xfrm>
                  <a:off x="2982409" y="2385561"/>
                  <a:ext cx="2982791" cy="1305890"/>
                  <a:chOff x="2982409" y="2385561"/>
                  <a:chExt cx="2982791" cy="1305890"/>
                </a:xfrm>
                <a:grpFill/>
              </p:grpSpPr>
              <p:cxnSp>
                <p:nvCxnSpPr>
                  <p:cNvPr id="14" name="直接连接符 13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3FA32E-DAB1-4F74-B698-F1D9DD8A161D}"/>
                      </a:ext>
                    </a:extLst>
                  </p:cNvPr>
                  <p:cNvCxnSpPr/>
                  <p:nvPr/>
                </p:nvCxnSpPr>
                <p:spPr>
                  <a:xfrm>
                    <a:off x="2982409" y="3691451"/>
                    <a:ext cx="1440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5D96742-E11F-414F-B989-7496D9FBEA6C}"/>
                      </a:ext>
                    </a:extLst>
                  </p:cNvPr>
                  <p:cNvCxnSpPr/>
                  <p:nvPr/>
                </p:nvCxnSpPr>
                <p:spPr>
                  <a:xfrm>
                    <a:off x="4323329" y="3475451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AC95DFF-6264-45B1-9418-5CD7A19CBCC7}"/>
                      </a:ext>
                    </a:extLst>
                  </p:cNvPr>
                  <p:cNvCxnSpPr/>
                  <p:nvPr/>
                </p:nvCxnSpPr>
                <p:spPr>
                  <a:xfrm>
                    <a:off x="5112000" y="2828012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64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99E0AE-29CB-4984-9A33-DBCED9C5BB99}"/>
                      </a:ext>
                    </a:extLst>
                  </p:cNvPr>
                  <p:cNvCxnSpPr/>
                  <p:nvPr/>
                </p:nvCxnSpPr>
                <p:spPr>
                  <a:xfrm>
                    <a:off x="4860000" y="3033561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3CB335-EF73-4882-816B-5EBC4682793F}"/>
                      </a:ext>
                    </a:extLst>
                  </p:cNvPr>
                  <p:cNvCxnSpPr/>
                  <p:nvPr/>
                </p:nvCxnSpPr>
                <p:spPr>
                  <a:xfrm>
                    <a:off x="5389200" y="2601561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1F02BF-8984-4E0B-8A0F-4DC4728304F4}"/>
                      </a:ext>
                    </a:extLst>
                  </p:cNvPr>
                  <p:cNvCxnSpPr/>
                  <p:nvPr/>
                </p:nvCxnSpPr>
                <p:spPr>
                  <a:xfrm>
                    <a:off x="4588181" y="3244645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27C3FA1-6F94-40A5-94EC-CBA220E5DB94}"/>
                      </a:ext>
                    </a:extLst>
                  </p:cNvPr>
                  <p:cNvCxnSpPr/>
                  <p:nvPr/>
                </p:nvCxnSpPr>
                <p:spPr>
                  <a:xfrm>
                    <a:off x="5677200" y="2400309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CC48212-491E-4391-A562-372894020D29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215329" y="358345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4643A13-9BFB-4C9F-B62D-E6446E12352D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762800" y="314156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BFE3712-8B95-4CB0-B90E-21C3031EA8A7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480181" y="3352645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BB539B-9BA7-43CE-8563-F12635201CBB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5017665" y="292556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5819971-DCE3-4CCA-895E-59A4A5AEBEA1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5281200" y="270956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1366B5-066A-4EBB-9DE2-B8C4B423E159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5553329" y="249356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4" name="组合 103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77A54E2-5A27-4A53-9DA4-FAEA97620BC7}"/>
                    </a:ext>
                  </a:extLst>
                </p:cNvPr>
                <p:cNvGrpSpPr/>
                <p:nvPr/>
              </p:nvGrpSpPr>
              <p:grpSpPr>
                <a:xfrm>
                  <a:off x="3510729" y="2727561"/>
                  <a:ext cx="512871" cy="949702"/>
                  <a:chOff x="3510729" y="2727561"/>
                  <a:chExt cx="512871" cy="949702"/>
                </a:xfrm>
                <a:grpFill/>
              </p:grpSpPr>
              <p:sp>
                <p:nvSpPr>
                  <p:cNvPr id="18" name="椭圆 17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99CA448-CC28-4F1C-9A0D-07A701224A92}"/>
                      </a:ext>
                    </a:extLst>
                  </p:cNvPr>
                  <p:cNvSpPr/>
                  <p:nvPr/>
                </p:nvSpPr>
                <p:spPr>
                  <a:xfrm>
                    <a:off x="3690000" y="2727561"/>
                    <a:ext cx="180000" cy="180000"/>
                  </a:xfrm>
                  <a:prstGeom prst="ellipse">
                    <a:avLst/>
                  </a:prstGeom>
                  <a:grpFill/>
                  <a:ln w="1905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00"/>
                      </a:solidFill>
                    </a:endParaRPr>
                  </a:p>
                </p:txBody>
              </p: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E069EF7-A625-4590-BB3C-582049C7B98E}"/>
                      </a:ext>
                    </a:extLst>
                  </p:cNvPr>
                  <p:cNvCxnSpPr>
                    <a:stCxn id="18" idx="4"/>
                  </p:cNvCxnSpPr>
                  <p:nvPr/>
                </p:nvCxnSpPr>
                <p:spPr>
                  <a:xfrm flipH="1">
                    <a:off x="3667666" y="2907561"/>
                    <a:ext cx="112334" cy="426122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81315C7-9400-4C0F-AE31-CE041838C849}"/>
                      </a:ext>
                    </a:extLst>
                  </p:cNvPr>
                  <p:cNvCxnSpPr/>
                  <p:nvPr/>
                </p:nvCxnSpPr>
                <p:spPr>
                  <a:xfrm>
                    <a:off x="3675754" y="3319257"/>
                    <a:ext cx="208492" cy="136852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接连接符 25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B266472-D0AE-43E5-BC51-E2045A38B16D}"/>
                      </a:ext>
                    </a:extLst>
                  </p:cNvPr>
                  <p:cNvCxnSpPr/>
                  <p:nvPr/>
                </p:nvCxnSpPr>
                <p:spPr>
                  <a:xfrm>
                    <a:off x="3681793" y="3337340"/>
                    <a:ext cx="90021" cy="165617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直接连接符 79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8FFC31A-DADC-4303-87D3-5D06DA224692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510729" y="2989531"/>
                    <a:ext cx="240937" cy="255114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直接连接符 80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56172A1-E736-4B1E-AC63-1B45D95DA8A8}"/>
                      </a:ext>
                    </a:extLst>
                  </p:cNvPr>
                  <p:cNvCxnSpPr/>
                  <p:nvPr/>
                </p:nvCxnSpPr>
                <p:spPr>
                  <a:xfrm>
                    <a:off x="3755454" y="3003858"/>
                    <a:ext cx="105409" cy="185400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接连接符 76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16AD80A-C032-45CA-A763-DC82283A936B}"/>
                      </a:ext>
                    </a:extLst>
                  </p:cNvPr>
                  <p:cNvCxnSpPr/>
                  <p:nvPr/>
                </p:nvCxnSpPr>
                <p:spPr>
                  <a:xfrm>
                    <a:off x="3841201" y="3180583"/>
                    <a:ext cx="182399" cy="75220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7E21E3C-C205-4977-8110-064A9CF4AA6A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721302" y="3494846"/>
                    <a:ext cx="40759" cy="179765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4D69862-E0A3-4F33-AB36-9B1094E0F2B8}"/>
                      </a:ext>
                    </a:extLst>
                  </p:cNvPr>
                  <p:cNvCxnSpPr/>
                  <p:nvPr/>
                </p:nvCxnSpPr>
                <p:spPr>
                  <a:xfrm>
                    <a:off x="3870000" y="3456109"/>
                    <a:ext cx="23383" cy="221154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13149E-45B2-4976-869C-46EE15D178E5}"/>
                </a:ext>
              </a:extLst>
            </p:cNvPr>
            <p:cNvSpPr txBox="1"/>
            <p:nvPr/>
          </p:nvSpPr>
          <p:spPr>
            <a:xfrm>
              <a:off x="1896438" y="3521431"/>
              <a:ext cx="486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走</a:t>
              </a: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801085-A4BB-4BB1-83C9-4237EB1D3E28}"/>
              </a:ext>
            </a:extLst>
          </p:cNvPr>
          <p:cNvGrpSpPr/>
          <p:nvPr/>
        </p:nvGrpSpPr>
        <p:grpSpPr>
          <a:xfrm>
            <a:off x="6410545" y="2880000"/>
            <a:ext cx="3725957" cy="2256744"/>
            <a:chOff x="6410545" y="3240000"/>
            <a:chExt cx="3725957" cy="2256744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3150C53-8657-437A-9C72-53BE562C4E5C}"/>
                </a:ext>
              </a:extLst>
            </p:cNvPr>
            <p:cNvGrpSpPr/>
            <p:nvPr/>
          </p:nvGrpSpPr>
          <p:grpSpPr>
            <a:xfrm>
              <a:off x="6410545" y="3240000"/>
              <a:ext cx="3725957" cy="2256744"/>
              <a:chOff x="6408000" y="3866400"/>
              <a:chExt cx="3725957" cy="1882760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grpSpPr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68325EA-F78E-4E86-B8A6-C68EE89813C4}"/>
                  </a:ext>
                </a:extLst>
              </p:cNvPr>
              <p:cNvSpPr txBox="1"/>
              <p:nvPr/>
            </p:nvSpPr>
            <p:spPr>
              <a:xfrm>
                <a:off x="6408000" y="3866400"/>
                <a:ext cx="3725957" cy="188276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0CE85C-3EBC-4C09-877E-FEE340E763C8}"/>
                  </a:ext>
                </a:extLst>
              </p:cNvPr>
              <p:cNvGrpSpPr/>
              <p:nvPr/>
            </p:nvGrpSpPr>
            <p:grpSpPr>
              <a:xfrm>
                <a:off x="6770614" y="4126858"/>
                <a:ext cx="2995200" cy="1305890"/>
                <a:chOff x="2970000" y="2385561"/>
                <a:chExt cx="2995200" cy="1305890"/>
              </a:xfrm>
              <a:grpFill/>
            </p:grpSpPr>
            <p:grpSp>
              <p:nvGrpSpPr>
                <p:cNvPr id="108" name="组合 107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BDB6E9B-1804-478A-8BF9-0C737F15104D}"/>
                    </a:ext>
                  </a:extLst>
                </p:cNvPr>
                <p:cNvGrpSpPr/>
                <p:nvPr/>
              </p:nvGrpSpPr>
              <p:grpSpPr>
                <a:xfrm>
                  <a:off x="2970000" y="2385561"/>
                  <a:ext cx="2995200" cy="1305890"/>
                  <a:chOff x="2970000" y="2385561"/>
                  <a:chExt cx="2995200" cy="1305890"/>
                </a:xfrm>
                <a:grpFill/>
              </p:grpSpPr>
              <p:cxnSp>
                <p:nvCxnSpPr>
                  <p:cNvPr id="119" name="直接连接符 118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14E8C7-56E7-46DD-BC61-0A621F0ABDAC}"/>
                      </a:ext>
                    </a:extLst>
                  </p:cNvPr>
                  <p:cNvCxnSpPr/>
                  <p:nvPr/>
                </p:nvCxnSpPr>
                <p:spPr>
                  <a:xfrm>
                    <a:off x="2970000" y="3689540"/>
                    <a:ext cx="1440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BCDA42E-D198-40BA-9792-1415136B8DE2}"/>
                      </a:ext>
                    </a:extLst>
                  </p:cNvPr>
                  <p:cNvCxnSpPr/>
                  <p:nvPr/>
                </p:nvCxnSpPr>
                <p:spPr>
                  <a:xfrm>
                    <a:off x="4323329" y="3475451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C231C26-B6DD-4F7D-AA8A-2516A553B445}"/>
                      </a:ext>
                    </a:extLst>
                  </p:cNvPr>
                  <p:cNvCxnSpPr/>
                  <p:nvPr/>
                </p:nvCxnSpPr>
                <p:spPr>
                  <a:xfrm>
                    <a:off x="5112000" y="2828012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96896D8-D398-49C6-8CB8-6EB19D7FC1D8}"/>
                      </a:ext>
                    </a:extLst>
                  </p:cNvPr>
                  <p:cNvCxnSpPr/>
                  <p:nvPr/>
                </p:nvCxnSpPr>
                <p:spPr>
                  <a:xfrm>
                    <a:off x="4860000" y="3033561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49CDB66-7AC3-4E38-BE0A-4F1F793CA59F}"/>
                      </a:ext>
                    </a:extLst>
                  </p:cNvPr>
                  <p:cNvCxnSpPr/>
                  <p:nvPr/>
                </p:nvCxnSpPr>
                <p:spPr>
                  <a:xfrm>
                    <a:off x="5389200" y="2601561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C7D6A1E-8622-4AAF-A95F-86F7F721471C}"/>
                      </a:ext>
                    </a:extLst>
                  </p:cNvPr>
                  <p:cNvCxnSpPr/>
                  <p:nvPr/>
                </p:nvCxnSpPr>
                <p:spPr>
                  <a:xfrm>
                    <a:off x="4588181" y="3244645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B517FEB-5CAA-47F1-BFC7-BA1E628D75ED}"/>
                      </a:ext>
                    </a:extLst>
                  </p:cNvPr>
                  <p:cNvCxnSpPr/>
                  <p:nvPr/>
                </p:nvCxnSpPr>
                <p:spPr>
                  <a:xfrm>
                    <a:off x="5677200" y="2400309"/>
                    <a:ext cx="288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直接连接符 125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2977385-4168-42D5-A66F-B46CCFB1E4DC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215329" y="358345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7" name="直接连接符 126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9E4FCE4-DD7D-4707-8821-B3A93A3F43CA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762800" y="314156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直接连接符 127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CE9E1C3-B944-44B4-9F40-B38EF4112A20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480181" y="3352645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9" name="直接连接符 128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9355073-BA28-4A1D-9D40-442436D3DE56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5017665" y="292556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3EA056-EDF0-4B76-A24E-3D8E8AF94042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5281200" y="270956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接连接符 130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A4797F9-7E93-44CA-BF1E-0BCD04BC4BC8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5553329" y="2493561"/>
                    <a:ext cx="216000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9" name="组合 108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38DC4A6-BAA5-45E8-B286-A8E0CE629719}"/>
                    </a:ext>
                  </a:extLst>
                </p:cNvPr>
                <p:cNvGrpSpPr/>
                <p:nvPr/>
              </p:nvGrpSpPr>
              <p:grpSpPr>
                <a:xfrm>
                  <a:off x="3321779" y="2727561"/>
                  <a:ext cx="699069" cy="955039"/>
                  <a:chOff x="3321779" y="2727561"/>
                  <a:chExt cx="699069" cy="955039"/>
                </a:xfrm>
                <a:grpFill/>
              </p:grpSpPr>
              <p:sp>
                <p:nvSpPr>
                  <p:cNvPr id="110" name="椭圆 109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3C30A3E-6DAA-435C-9A82-7CD6BE3D1900}"/>
                      </a:ext>
                    </a:extLst>
                  </p:cNvPr>
                  <p:cNvSpPr/>
                  <p:nvPr/>
                </p:nvSpPr>
                <p:spPr>
                  <a:xfrm>
                    <a:off x="3690000" y="2727561"/>
                    <a:ext cx="180000" cy="180000"/>
                  </a:xfrm>
                  <a:prstGeom prst="ellipse">
                    <a:avLst/>
                  </a:prstGeom>
                  <a:grpFill/>
                  <a:ln w="1905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1" name="直接连接符 110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CFD2204-90F6-4CCD-BCB0-15595F32AF2B}"/>
                      </a:ext>
                    </a:extLst>
                  </p:cNvPr>
                  <p:cNvCxnSpPr>
                    <a:stCxn id="110" idx="4"/>
                  </p:cNvCxnSpPr>
                  <p:nvPr/>
                </p:nvCxnSpPr>
                <p:spPr>
                  <a:xfrm flipH="1">
                    <a:off x="3667666" y="2907561"/>
                    <a:ext cx="112334" cy="426122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1EAD435-A853-417E-81BA-1B9364EADF19}"/>
                      </a:ext>
                    </a:extLst>
                  </p:cNvPr>
                  <p:cNvCxnSpPr/>
                  <p:nvPr/>
                </p:nvCxnSpPr>
                <p:spPr>
                  <a:xfrm>
                    <a:off x="3675754" y="3319257"/>
                    <a:ext cx="208492" cy="136852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53D99FC-EC8E-47C3-96EE-AC099F921E2B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582001" y="3327653"/>
                    <a:ext cx="99792" cy="176343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9F17D88-E9D8-4856-AA37-AB454C8C0EA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510729" y="2989531"/>
                    <a:ext cx="240937" cy="255114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直接连接符 114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06A7199-609C-4643-9FC0-0F011DD3B6EC}"/>
                      </a:ext>
                    </a:extLst>
                  </p:cNvPr>
                  <p:cNvCxnSpPr/>
                  <p:nvPr/>
                </p:nvCxnSpPr>
                <p:spPr>
                  <a:xfrm>
                    <a:off x="3755454" y="3003858"/>
                    <a:ext cx="105409" cy="185400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直接连接符 115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842BFE6-0F59-490C-A997-0744BDFBB96A}"/>
                      </a:ext>
                    </a:extLst>
                  </p:cNvPr>
                  <p:cNvCxnSpPr/>
                  <p:nvPr/>
                </p:nvCxnSpPr>
                <p:spPr>
                  <a:xfrm>
                    <a:off x="3841201" y="3180583"/>
                    <a:ext cx="179647" cy="17288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直接连接符 116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A04E689-F4F8-414F-B4DC-0821FA60D68B}"/>
                      </a:ext>
                    </a:extLst>
                  </p:cNvPr>
                  <p:cNvCxnSpPr/>
                  <p:nvPr/>
                </p:nvCxnSpPr>
                <p:spPr>
                  <a:xfrm flipH="1" flipV="1">
                    <a:off x="3321779" y="3504394"/>
                    <a:ext cx="275598" cy="10044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>
                    <a:extLst>
                      <a:ext uri="{FF2B5EF4-FFF2-40B4-BE49-F238E27FC236}">
  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EB40925-A845-4635-AADA-D41B561AD569}"/>
                      </a:ext>
                    </a:extLst>
                  </p:cNvPr>
                  <p:cNvCxnSpPr/>
                  <p:nvPr/>
                </p:nvCxnSpPr>
                <p:spPr>
                  <a:xfrm>
                    <a:off x="3871569" y="3449169"/>
                    <a:ext cx="99792" cy="233431"/>
                  </a:xfrm>
                  <a:prstGeom prst="line">
                    <a:avLst/>
                  </a:prstGeom>
                  <a:grpFill/>
                  <a:ln w="317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E8A9D26-1F47-4F4F-901D-29EEB8715F2C}"/>
                </a:ext>
              </a:extLst>
            </p:cNvPr>
            <p:cNvSpPr txBox="1"/>
            <p:nvPr/>
          </p:nvSpPr>
          <p:spPr>
            <a:xfrm>
              <a:off x="6638326" y="3555563"/>
              <a:ext cx="486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跑</a:t>
              </a:r>
            </a:p>
          </p:txBody>
        </p:sp>
      </p:grpSp>
      <p:pic>
        <p:nvPicPr>
          <p:cNvPr id="153" name="图片 15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CC4C9C-B315-46B6-88ED-11E8E4623E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00" y="5363181"/>
            <a:ext cx="1224291" cy="1022180"/>
          </a:xfrm>
          <a:prstGeom prst="rect">
            <a:avLst/>
          </a:prstGeom>
        </p:spPr>
      </p:pic>
      <p:grpSp>
        <p:nvGrpSpPr>
          <p:cNvPr id="154" name="组合 15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9670BFE-7A91-4FE4-B608-62700D9722BB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308548B-C3DA-4465-BB68-F88C8D7FB5ED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7D03C00-8AC4-42C3-9CC2-91240BB07F11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6C10D1E-EBA9-4379-8A28-69C69680583A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65BCFEC-41BB-499A-BFB5-A09072DB7393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A1632E8-258C-48DA-B141-36F7E1F11D47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D02094-042C-40B1-9959-3D1CF8F4246E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4A09AA4-9D0A-4B01-A0C6-8E3B5ABE4FD9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0E69A8D-0934-44D5-9D9E-24C273A0AFF5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3" name="矩形: 圆角 16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B34D9B9-60BB-4FCD-B46A-005956D50369}"/>
              </a:ext>
            </a:extLst>
          </p:cNvPr>
          <p:cNvSpPr/>
          <p:nvPr/>
        </p:nvSpPr>
        <p:spPr>
          <a:xfrm>
            <a:off x="288000" y="288002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</p:spTree>
    <p:extLst>
      <p:ext uri="{BB962C8B-B14F-4D97-AF65-F5344CB8AC3E}">
        <p14:creationId xmlns:p14="http://schemas.microsoft.com/office/powerpoint/2010/main" val="11220944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1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FB7959B-2410-4EAA-A2D7-A77EAE852497}"/>
              </a:ext>
            </a:extLst>
          </p:cNvPr>
          <p:cNvSpPr txBox="1"/>
          <p:nvPr/>
        </p:nvSpPr>
        <p:spPr>
          <a:xfrm>
            <a:off x="1620000" y="1260000"/>
            <a:ext cx="90000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、物理意义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8AA7FD7-77B7-4282-8FD6-C548B7727E26}"/>
              </a:ext>
            </a:extLst>
          </p:cNvPr>
          <p:cNvSpPr txBox="1"/>
          <p:nvPr/>
        </p:nvSpPr>
        <p:spPr>
          <a:xfrm>
            <a:off x="1620000" y="1809018"/>
            <a:ext cx="90000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表示物体做功快慢的物理量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A7F9977-8571-4E4E-8C52-03987E5D623A}"/>
              </a:ext>
            </a:extLst>
          </p:cNvPr>
          <p:cNvSpPr txBox="1"/>
          <p:nvPr/>
        </p:nvSpPr>
        <p:spPr>
          <a:xfrm>
            <a:off x="1620000" y="2376000"/>
            <a:ext cx="90000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、定义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834F55B-882F-4599-894A-E867AF6DA73A}"/>
              </a:ext>
            </a:extLst>
          </p:cNvPr>
          <p:cNvSpPr txBox="1"/>
          <p:nvPr/>
        </p:nvSpPr>
        <p:spPr>
          <a:xfrm>
            <a:off x="1620000" y="2988000"/>
            <a:ext cx="9000000" cy="112037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功与做功所用时间之比叫做功率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。它在数值上等于单位时间内所做的功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91B187A-C12D-4E4B-9577-6626B4B11508}"/>
              </a:ext>
            </a:extLst>
          </p:cNvPr>
          <p:cNvSpPr txBox="1"/>
          <p:nvPr/>
        </p:nvSpPr>
        <p:spPr>
          <a:xfrm>
            <a:off x="1629518" y="4284000"/>
            <a:ext cx="228099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、表达式：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CBD8DB-A0AD-49E6-9F3F-313D554D6D6A}"/>
              </a:ext>
            </a:extLst>
          </p:cNvPr>
          <p:cNvGrpSpPr/>
          <p:nvPr/>
        </p:nvGrpSpPr>
        <p:grpSpPr>
          <a:xfrm>
            <a:off x="3964508" y="4104000"/>
            <a:ext cx="1599876" cy="1106482"/>
            <a:chOff x="2446069" y="5175492"/>
            <a:chExt cx="1599876" cy="110648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9B7CC58-28F9-47CA-A27D-A811F33B5A49}"/>
                </a:ext>
              </a:extLst>
            </p:cNvPr>
            <p:cNvSpPr txBox="1"/>
            <p:nvPr/>
          </p:nvSpPr>
          <p:spPr>
            <a:xfrm>
              <a:off x="2446069" y="5356175"/>
              <a:ext cx="872081" cy="65165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P=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4CB26B1-99C2-4A39-A7E0-FCE7DEDDA3BD}"/>
                </a:ext>
              </a:extLst>
            </p:cNvPr>
            <p:cNvSpPr txBox="1"/>
            <p:nvPr/>
          </p:nvSpPr>
          <p:spPr>
            <a:xfrm>
              <a:off x="3318150" y="5630321"/>
              <a:ext cx="625800" cy="65165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6C7945-BD8E-47C5-9BF7-1180BDAF35D5}"/>
                </a:ext>
              </a:extLst>
            </p:cNvPr>
            <p:cNvSpPr txBox="1"/>
            <p:nvPr/>
          </p:nvSpPr>
          <p:spPr>
            <a:xfrm>
              <a:off x="3173864" y="5175492"/>
              <a:ext cx="872081" cy="65165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6E8D82-2AA1-42CE-928F-722B4BBB5DF0}"/>
                </a:ext>
              </a:extLst>
            </p:cNvPr>
            <p:cNvCxnSpPr/>
            <p:nvPr/>
          </p:nvCxnSpPr>
          <p:spPr>
            <a:xfrm>
              <a:off x="3149400" y="5718143"/>
              <a:ext cx="638880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B56CBA4-E93B-4AE5-855B-B6405DCAC278}"/>
              </a:ext>
            </a:extLst>
          </p:cNvPr>
          <p:cNvGrpSpPr/>
          <p:nvPr/>
        </p:nvGrpSpPr>
        <p:grpSpPr>
          <a:xfrm>
            <a:off x="6137886" y="3904012"/>
            <a:ext cx="4242740" cy="1211357"/>
            <a:chOff x="1837732" y="4378820"/>
            <a:chExt cx="4242740" cy="1211357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1E0B6B9-9E13-4533-A9C4-20A437901DDB}"/>
                </a:ext>
              </a:extLst>
            </p:cNvPr>
            <p:cNvGrpSpPr/>
            <p:nvPr/>
          </p:nvGrpSpPr>
          <p:grpSpPr>
            <a:xfrm>
              <a:off x="1837732" y="4378820"/>
              <a:ext cx="4242740" cy="1211357"/>
              <a:chOff x="7628340" y="3177489"/>
              <a:chExt cx="4242740" cy="1211357"/>
            </a:xfrm>
            <a:grpFill/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A1123C-CAFA-4E60-848F-10CDE71CF841}"/>
                  </a:ext>
                </a:extLst>
              </p:cNvPr>
              <p:cNvSpPr txBox="1"/>
              <p:nvPr/>
            </p:nvSpPr>
            <p:spPr>
              <a:xfrm>
                <a:off x="7628340" y="3177489"/>
                <a:ext cx="4242740" cy="121135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P       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功率       瓦（特）（</a:t>
                </a:r>
                <a:r>
                  <a:rPr lang="en-US" altLang="zh-CN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       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功        焦耳（</a:t>
                </a:r>
                <a:r>
                  <a:rPr lang="en-US" altLang="zh-CN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t        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做功所用时间</a:t>
                </a:r>
                <a:r>
                  <a:rPr lang="en-US" altLang="zh-CN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秒（</a:t>
                </a:r>
                <a:r>
                  <a:rPr lang="en-US" altLang="zh-CN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A8741A7-83FE-4025-8008-0AE366C85D21}"/>
                  </a:ext>
                </a:extLst>
              </p:cNvPr>
              <p:cNvCxnSpPr/>
              <p:nvPr/>
            </p:nvCxnSpPr>
            <p:spPr>
              <a:xfrm>
                <a:off x="7989027" y="3783167"/>
                <a:ext cx="426943" cy="0"/>
              </a:xfrm>
              <a:prstGeom prst="line">
                <a:avLst/>
              </a:prstGeom>
              <a:grpFill/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C3CDC6F-0ABC-4281-9427-58081952B0A4}"/>
                  </a:ext>
                </a:extLst>
              </p:cNvPr>
              <p:cNvCxnSpPr/>
              <p:nvPr/>
            </p:nvCxnSpPr>
            <p:spPr>
              <a:xfrm>
                <a:off x="8884030" y="3783167"/>
                <a:ext cx="426943" cy="0"/>
              </a:xfrm>
              <a:prstGeom prst="line">
                <a:avLst/>
              </a:prstGeom>
              <a:grpFill/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E0D43C8-01C1-48CF-8687-CC9996A69EBB}"/>
                  </a:ext>
                </a:extLst>
              </p:cNvPr>
              <p:cNvCxnSpPr/>
              <p:nvPr/>
            </p:nvCxnSpPr>
            <p:spPr>
              <a:xfrm>
                <a:off x="7989027" y="4172242"/>
                <a:ext cx="426943" cy="0"/>
              </a:xfrm>
              <a:prstGeom prst="line">
                <a:avLst/>
              </a:prstGeom>
              <a:grpFill/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3ADB98C-C6A8-4704-AD58-33F2F32568A1}"/>
                  </a:ext>
                </a:extLst>
              </p:cNvPr>
              <p:cNvCxnSpPr/>
              <p:nvPr/>
            </p:nvCxnSpPr>
            <p:spPr>
              <a:xfrm>
                <a:off x="10111650" y="4172242"/>
                <a:ext cx="426943" cy="0"/>
              </a:xfrm>
              <a:prstGeom prst="line">
                <a:avLst/>
              </a:prstGeom>
              <a:grpFill/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8604224-DD04-4158-8B7A-53500642B5FE}"/>
                </a:ext>
              </a:extLst>
            </p:cNvPr>
            <p:cNvCxnSpPr/>
            <p:nvPr/>
          </p:nvCxnSpPr>
          <p:spPr>
            <a:xfrm>
              <a:off x="2198419" y="4616284"/>
              <a:ext cx="426943" cy="0"/>
            </a:xfrm>
            <a:prstGeom prst="line">
              <a:avLst/>
            </a:prstGeom>
            <a:grpFill/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B7146B-E9C4-4A90-A224-C16334405737}"/>
                </a:ext>
              </a:extLst>
            </p:cNvPr>
            <p:cNvCxnSpPr/>
            <p:nvPr/>
          </p:nvCxnSpPr>
          <p:spPr>
            <a:xfrm>
              <a:off x="3233592" y="4627880"/>
              <a:ext cx="426943" cy="0"/>
            </a:xfrm>
            <a:prstGeom prst="line">
              <a:avLst/>
            </a:prstGeom>
            <a:grpFill/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F95D4D1-579C-4073-9971-57ADC49EDE74}"/>
              </a:ext>
            </a:extLst>
          </p:cNvPr>
          <p:cNvSpPr txBox="1"/>
          <p:nvPr/>
        </p:nvSpPr>
        <p:spPr>
          <a:xfrm>
            <a:off x="1620000" y="5182990"/>
            <a:ext cx="7666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1W=1J/s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表示物体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1s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的时间内做功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1J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E1C6AF-456E-4A45-9398-6D6709DA72B4}"/>
              </a:ext>
            </a:extLst>
          </p:cNvPr>
          <p:cNvSpPr txBox="1"/>
          <p:nvPr/>
        </p:nvSpPr>
        <p:spPr>
          <a:xfrm>
            <a:off x="1620000" y="5817522"/>
            <a:ext cx="2558710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1kW=10</a:t>
            </a:r>
            <a:r>
              <a:rPr lang="en-US" altLang="zh-CN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5F19FEC-A7B5-4FF8-B390-7FF3DD9DDB7E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9B219A6-0114-41FB-B249-44032A10395A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1B7403E-1D3E-4656-9E5B-C170635B7972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5A6591E-73BB-4341-A63A-4BC440F299F6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84BBE69-92D6-4C64-8E64-2B6F10586008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2CE70E3-9369-49CF-9646-2FA7D5333557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FB89CA-4A92-4113-A621-82C3ED656AF8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B8EFE70-C551-4C5B-8813-3F2691B529FB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483188C-C10E-43C5-9262-B680EDEBB932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329F9E-1E9B-4171-9636-6209E5348FD5}"/>
              </a:ext>
            </a:extLst>
          </p:cNvPr>
          <p:cNvSpPr/>
          <p:nvPr/>
        </p:nvSpPr>
        <p:spPr>
          <a:xfrm>
            <a:off x="288000" y="288002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</p:spTree>
    <p:extLst>
      <p:ext uri="{BB962C8B-B14F-4D97-AF65-F5344CB8AC3E}">
        <p14:creationId xmlns:p14="http://schemas.microsoft.com/office/powerpoint/2010/main" val="797108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18" grpId="0" animBg="1"/>
      <p:bldP spid="19" grpId="0" animBg="1"/>
      <p:bldP spid="21" grpId="0" animBg="1"/>
      <p:bldP spid="48" grpId="0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A7F9977-8571-4E4E-8C52-03987E5D623A}"/>
              </a:ext>
            </a:extLst>
          </p:cNvPr>
          <p:cNvSpPr txBox="1"/>
          <p:nvPr/>
        </p:nvSpPr>
        <p:spPr>
          <a:xfrm>
            <a:off x="1620000" y="1440000"/>
            <a:ext cx="90000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、比较做功快慢的方法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834F55B-882F-4599-894A-E867AF6DA73A}"/>
              </a:ext>
            </a:extLst>
          </p:cNvPr>
          <p:cNvSpPr txBox="1"/>
          <p:nvPr/>
        </p:nvSpPr>
        <p:spPr>
          <a:xfrm>
            <a:off x="1620000" y="2339139"/>
            <a:ext cx="90000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）做功相同，比较时间，用时少的做功快。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437C9BE-E4CA-473D-AA23-8000F51A8E26}"/>
              </a:ext>
            </a:extLst>
          </p:cNvPr>
          <p:cNvSpPr txBox="1"/>
          <p:nvPr/>
        </p:nvSpPr>
        <p:spPr>
          <a:xfrm>
            <a:off x="1620000" y="3142012"/>
            <a:ext cx="90000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）时间相同，比较做功，做功多的做功快。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C9B3349-9C3D-4136-9CF0-9CFE6FD778D7}"/>
              </a:ext>
            </a:extLst>
          </p:cNvPr>
          <p:cNvSpPr txBox="1"/>
          <p:nvPr/>
        </p:nvSpPr>
        <p:spPr>
          <a:xfrm>
            <a:off x="1620000" y="3816000"/>
            <a:ext cx="9000000" cy="14826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）做功不同，所用时间也不同时，比较单位时间内所做的功，即：比较功率的多少</a:t>
            </a:r>
            <a:r>
              <a:rPr lang="zh-CN" altLang="en-US" sz="3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（常用方法）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C98174B-4FFC-4FEB-AB8C-AA280366E5CF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3AC36E-A7A3-4C04-A025-FA24BDDC73C3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B2C4B71-1EEF-497F-9500-68C336904248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5D54FC-A538-4C07-8DB0-58132D7A43B0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3223013-68A3-4B66-AFEC-BD43FBE6D145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9215C7A-09A8-4B84-9A5E-4EE9E4EA2F98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262175-2A50-404D-9321-16E5AAD4400F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2936141-4773-4853-88AF-CE2548BF9AAC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41E3B0E-D6FB-4C6B-8459-C46F4C470BA1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7D505B-BE99-492F-BF33-A0D008C41B6C}"/>
              </a:ext>
            </a:extLst>
          </p:cNvPr>
          <p:cNvSpPr/>
          <p:nvPr/>
        </p:nvSpPr>
        <p:spPr>
          <a:xfrm>
            <a:off x="288000" y="288002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</p:spTree>
    <p:extLst>
      <p:ext uri="{BB962C8B-B14F-4D97-AF65-F5344CB8AC3E}">
        <p14:creationId xmlns:p14="http://schemas.microsoft.com/office/powerpoint/2010/main" val="1202604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文本框 12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608E57-D2D0-4833-89B1-8797F2CD1671}"/>
              </a:ext>
            </a:extLst>
          </p:cNvPr>
          <p:cNvSpPr txBox="1"/>
          <p:nvPr/>
        </p:nvSpPr>
        <p:spPr>
          <a:xfrm>
            <a:off x="1620000" y="1260000"/>
            <a:ext cx="9000000" cy="1658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大石头质量为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6t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，起重机在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15s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内将大石头沿竖直方向匀速提升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1m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，起重机提升大石头的功率是多少？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取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10N/kg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856D491-C909-48F6-9C0B-93E51DEB539D}"/>
              </a:ext>
            </a:extLst>
          </p:cNvPr>
          <p:cNvSpPr txBox="1"/>
          <p:nvPr/>
        </p:nvSpPr>
        <p:spPr>
          <a:xfrm>
            <a:off x="1620000" y="2949878"/>
            <a:ext cx="9000000" cy="1120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解：因为是匀速提升，即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F=G=mg=6X10</a:t>
            </a:r>
            <a:r>
              <a:rPr lang="en-US" altLang="zh-CN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kgX 10N/kg=6X10</a:t>
            </a:r>
            <a:r>
              <a:rPr lang="en-US" altLang="zh-CN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2800" baseline="-25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57AAE63-C610-4ED5-B573-618AB992D02B}"/>
              </a:ext>
            </a:extLst>
          </p:cNvPr>
          <p:cNvSpPr txBox="1"/>
          <p:nvPr/>
        </p:nvSpPr>
        <p:spPr>
          <a:xfrm>
            <a:off x="1620000" y="4572000"/>
            <a:ext cx="9000000" cy="58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所以拉力做的功：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W=Fs= 6X10</a:t>
            </a:r>
            <a:r>
              <a:rPr lang="en-US" altLang="zh-CN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 X1m= 6X10</a:t>
            </a:r>
            <a:r>
              <a:rPr lang="en-US" altLang="zh-CN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25B2D04-6387-4594-A574-EA443528B3C7}"/>
              </a:ext>
            </a:extLst>
          </p:cNvPr>
          <p:cNvSpPr txBox="1"/>
          <p:nvPr/>
        </p:nvSpPr>
        <p:spPr>
          <a:xfrm>
            <a:off x="1620000" y="4068000"/>
            <a:ext cx="90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大石头沿竖直方向移动的距离：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s=1m</a:t>
            </a:r>
            <a:endParaRPr lang="zh-CN" altLang="en-US" sz="2800" baseline="-25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8305C8A-7BDD-40A4-BCCE-E474CF5D3E3B}"/>
              </a:ext>
            </a:extLst>
          </p:cNvPr>
          <p:cNvSpPr txBox="1"/>
          <p:nvPr/>
        </p:nvSpPr>
        <p:spPr>
          <a:xfrm>
            <a:off x="1620000" y="5256000"/>
            <a:ext cx="90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功率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P=W/t= 6X10</a:t>
            </a:r>
            <a:r>
              <a:rPr lang="en-US" altLang="zh-CN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J/15s=4X10</a:t>
            </a:r>
            <a:r>
              <a:rPr lang="en-US" altLang="zh-CN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D8568B-F285-4D8D-98C3-1D4EDB78D0A9}"/>
              </a:ext>
            </a:extLst>
          </p:cNvPr>
          <p:cNvSpPr/>
          <p:nvPr/>
        </p:nvSpPr>
        <p:spPr>
          <a:xfrm flipH="1">
            <a:off x="930887" y="1476000"/>
            <a:ext cx="618313" cy="12684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8E9B1C6-8B1B-4403-A5B5-159C5A72330A}"/>
              </a:ext>
            </a:extLst>
          </p:cNvPr>
          <p:cNvSpPr txBox="1"/>
          <p:nvPr/>
        </p:nvSpPr>
        <p:spPr>
          <a:xfrm>
            <a:off x="1620000" y="5868000"/>
            <a:ext cx="90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答：起重机提升大石头的功率是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4X10</a:t>
            </a:r>
            <a:r>
              <a:rPr lang="en-US" altLang="zh-CN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 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A2D37B1-F3FE-42D2-B38C-BDE318D30844}"/>
              </a:ext>
            </a:extLst>
          </p:cNvPr>
          <p:cNvGrpSpPr/>
          <p:nvPr/>
        </p:nvGrpSpPr>
        <p:grpSpPr>
          <a:xfrm>
            <a:off x="0" y="0"/>
            <a:ext cx="12192000" cy="6869083"/>
            <a:chOff x="0" y="0"/>
            <a:chExt cx="12192000" cy="6869083"/>
          </a:xfrm>
          <a:gradFill flip="none" rotWithShape="1">
            <a:gsLst>
              <a:gs pos="0">
                <a:srgbClr val="FF0000"/>
              </a:gs>
              <a:gs pos="50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lin ang="2700000" scaled="1"/>
          </a:gra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E1FD35-F90B-4175-B9C0-4ACB9583DAE3}"/>
                </a:ext>
              </a:extLst>
            </p:cNvPr>
            <p:cNvSpPr/>
            <p:nvPr/>
          </p:nvSpPr>
          <p:spPr>
            <a:xfrm>
              <a:off x="0" y="720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A421287-2A94-4F29-9BBD-AA1138B7A826}"/>
                </a:ext>
              </a:extLst>
            </p:cNvPr>
            <p:cNvSpPr/>
            <p:nvPr/>
          </p:nvSpPr>
          <p:spPr>
            <a:xfrm>
              <a:off x="0" y="6742800"/>
              <a:ext cx="12192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105140E-25DA-47C8-B3AB-F9C6FC55EA65}"/>
                </a:ext>
              </a:extLst>
            </p:cNvPr>
            <p:cNvSpPr/>
            <p:nvPr/>
          </p:nvSpPr>
          <p:spPr>
            <a:xfrm>
              <a:off x="64800" y="1800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801EA56-460B-41B4-A878-4E01BCAAAAF1}"/>
                </a:ext>
              </a:extLst>
            </p:cNvPr>
            <p:cNvSpPr/>
            <p:nvPr/>
          </p:nvSpPr>
          <p:spPr>
            <a:xfrm>
              <a:off x="66000" y="6634800"/>
              <a:ext cx="12060000" cy="5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A3495F9-7CA1-44F8-86DD-376578AC8E11}"/>
                </a:ext>
              </a:extLst>
            </p:cNvPr>
            <p:cNvSpPr/>
            <p:nvPr/>
          </p:nvSpPr>
          <p:spPr>
            <a:xfrm>
              <a:off x="720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4FAEFF4-3C4C-4329-8613-9FCD8105717E}"/>
                </a:ext>
              </a:extLst>
            </p:cNvPr>
            <p:cNvSpPr/>
            <p:nvPr/>
          </p:nvSpPr>
          <p:spPr>
            <a:xfrm>
              <a:off x="12067200" y="0"/>
              <a:ext cx="54000" cy="68690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D15FC39-6714-4128-89E3-0C2D7BE5DB5E}"/>
                </a:ext>
              </a:extLst>
            </p:cNvPr>
            <p:cNvSpPr/>
            <p:nvPr/>
          </p:nvSpPr>
          <p:spPr>
            <a:xfrm>
              <a:off x="1800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76B143-9B07-4B39-BA30-C7980A5167E9}"/>
                </a:ext>
              </a:extLst>
            </p:cNvPr>
            <p:cNvSpPr/>
            <p:nvPr/>
          </p:nvSpPr>
          <p:spPr>
            <a:xfrm>
              <a:off x="11959200" y="64800"/>
              <a:ext cx="54000" cy="67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79E6B7D-2C53-4106-9976-03DF2E0A7B41}"/>
              </a:ext>
            </a:extLst>
          </p:cNvPr>
          <p:cNvSpPr/>
          <p:nvPr/>
        </p:nvSpPr>
        <p:spPr>
          <a:xfrm>
            <a:off x="288000" y="288002"/>
            <a:ext cx="1440000" cy="72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 率</a:t>
            </a:r>
          </a:p>
        </p:txBody>
      </p:sp>
    </p:spTree>
    <p:extLst>
      <p:ext uri="{BB962C8B-B14F-4D97-AF65-F5344CB8AC3E}">
        <p14:creationId xmlns:p14="http://schemas.microsoft.com/office/powerpoint/2010/main" val="42650871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21" grpId="0"/>
      <p:bldP spid="38" grpId="0"/>
      <p:bldP spid="27" grpId="0"/>
      <p:bldP spid="39" grpId="0"/>
      <p:bldP spid="53" grpId="0" animBg="1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1475</Words>
  <Application>Microsoft Office PowerPoint</Application>
  <PresentationFormat>自定义</PresentationFormat>
  <Paragraphs>156</Paragraphs>
  <Slides>20</Slides>
  <Notes>3</Notes>
  <HiddenSlides>0</HiddenSlides>
  <MMClips>2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HDOfficeLightV0</vt:lpstr>
      <vt:lpstr>1_HDOfficeLightV0</vt:lpstr>
      <vt:lpstr>2_HDOfficeLightV0</vt:lpstr>
      <vt:lpstr>3_HDOfficeLightV0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2021-02-23T22:57:40Z</cp:lastPrinted>
  <dcterms:created xsi:type="dcterms:W3CDTF">2021-02-23T22:57:40Z</dcterms:created>
  <dcterms:modified xsi:type="dcterms:W3CDTF">2021-03-28T13:05:35Z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